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84" r:id="rId2"/>
  </p:sldMasterIdLst>
  <p:notesMasterIdLst>
    <p:notesMasterId r:id="rId34"/>
  </p:notesMasterIdLst>
  <p:sldIdLst>
    <p:sldId id="256" r:id="rId3"/>
    <p:sldId id="641" r:id="rId4"/>
    <p:sldId id="642" r:id="rId5"/>
    <p:sldId id="643" r:id="rId6"/>
    <p:sldId id="645" r:id="rId7"/>
    <p:sldId id="637" r:id="rId8"/>
    <p:sldId id="644" r:id="rId9"/>
    <p:sldId id="668" r:id="rId10"/>
    <p:sldId id="657" r:id="rId11"/>
    <p:sldId id="647" r:id="rId12"/>
    <p:sldId id="646" r:id="rId13"/>
    <p:sldId id="648" r:id="rId14"/>
    <p:sldId id="649" r:id="rId15"/>
    <p:sldId id="666" r:id="rId16"/>
    <p:sldId id="650" r:id="rId17"/>
    <p:sldId id="664" r:id="rId18"/>
    <p:sldId id="663" r:id="rId19"/>
    <p:sldId id="667" r:id="rId20"/>
    <p:sldId id="651" r:id="rId21"/>
    <p:sldId id="652" r:id="rId22"/>
    <p:sldId id="654" r:id="rId23"/>
    <p:sldId id="655" r:id="rId24"/>
    <p:sldId id="656" r:id="rId25"/>
    <p:sldId id="669" r:id="rId26"/>
    <p:sldId id="658" r:id="rId27"/>
    <p:sldId id="670" r:id="rId28"/>
    <p:sldId id="659" r:id="rId29"/>
    <p:sldId id="660" r:id="rId30"/>
    <p:sldId id="661" r:id="rId31"/>
    <p:sldId id="662" r:id="rId32"/>
    <p:sldId id="635" r:id="rId33"/>
  </p:sldIdLst>
  <p:sldSz cx="9144000" cy="6858000" type="screen4x3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buFont typeface="Arial" pitchFamily="34" charset="0"/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buFont typeface="Arial" pitchFamily="34" charset="0"/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buFont typeface="Arial" pitchFamily="34" charset="0"/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buFont typeface="Arial" pitchFamily="34" charset="0"/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buFont typeface="Arial" pitchFamily="34" charset="0"/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AB7E"/>
    <a:srgbClr val="00E4A8"/>
    <a:srgbClr val="0000FF"/>
    <a:srgbClr val="33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9C7853C-536D-4A76-A0AE-DD22124D55A5}" styleName="主题样式 1 - 强调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6" autoAdjust="0"/>
    <p:restoredTop sz="96544" autoAdjust="0"/>
  </p:normalViewPr>
  <p:slideViewPr>
    <p:cSldViewPr>
      <p:cViewPr varScale="1">
        <p:scale>
          <a:sx n="98" d="100"/>
          <a:sy n="98" d="100"/>
        </p:scale>
        <p:origin x="1216" y="60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69848" cy="6984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页眉占位符 1"/>
          <p:cNvSpPr>
            <a:spLocks noGrp="1" noChangeArrowheads="1"/>
          </p:cNvSpPr>
          <p:nvPr>
            <p:ph type="hdr" sz="quarter" idx="4294967295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zh-CN" altLang="zh-CN"/>
          </a:p>
        </p:txBody>
      </p:sp>
      <p:sp>
        <p:nvSpPr>
          <p:cNvPr id="2051" name="日期占位符 2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/>
            </a:lvl1pPr>
          </a:lstStyle>
          <a:p>
            <a:fld id="{990BF6EF-F5B6-4305-853A-C9F5E884D2EC}" type="datetime1">
              <a:rPr lang="zh-CN" altLang="en-US"/>
              <a:pPr/>
              <a:t>2026/1/11</a:t>
            </a:fld>
            <a:endParaRPr lang="zh-CN" altLang="en-US" sz="1200"/>
          </a:p>
        </p:txBody>
      </p:sp>
      <p:sp>
        <p:nvSpPr>
          <p:cNvPr id="2052" name="幻灯片图像占位符 3"/>
          <p:cNvSpPr>
            <a:spLocks noGrp="1" noRot="1" noChangeAspect="1" noChangeArrowheads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2053" name="备注占位符 4"/>
          <p:cNvSpPr>
            <a:spLocks noGrp="1" noRot="1" noChangeAspect="1" noChangeArrowheads="1"/>
          </p:cNvSpPr>
          <p:nvPr/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defTabSz="0" eaLnBrk="0" hangingPunct="0">
              <a:spcBef>
                <a:spcPct val="30000"/>
              </a:spcBef>
              <a:buFontTx/>
              <a:buNone/>
            </a:pPr>
            <a:r>
              <a:rPr lang="zh-CN" sz="1200"/>
              <a:t>单击此处编辑母版文本样式</a:t>
            </a:r>
          </a:p>
          <a:p>
            <a:pPr defTabSz="0" eaLnBrk="0" hangingPunct="0">
              <a:spcBef>
                <a:spcPct val="30000"/>
              </a:spcBef>
              <a:buFontTx/>
              <a:buNone/>
            </a:pPr>
            <a:r>
              <a:rPr lang="zh-CN" sz="1200"/>
              <a:t>第二级</a:t>
            </a:r>
          </a:p>
          <a:p>
            <a:pPr defTabSz="0" eaLnBrk="0" hangingPunct="0">
              <a:spcBef>
                <a:spcPct val="30000"/>
              </a:spcBef>
              <a:buFontTx/>
              <a:buNone/>
            </a:pPr>
            <a:r>
              <a:rPr lang="zh-CN" sz="1200"/>
              <a:t>第三级</a:t>
            </a:r>
          </a:p>
          <a:p>
            <a:pPr defTabSz="0" eaLnBrk="0" hangingPunct="0">
              <a:spcBef>
                <a:spcPct val="30000"/>
              </a:spcBef>
              <a:buFontTx/>
              <a:buNone/>
            </a:pPr>
            <a:r>
              <a:rPr lang="zh-CN" sz="1200"/>
              <a:t>第四级</a:t>
            </a:r>
          </a:p>
          <a:p>
            <a:pPr defTabSz="0" eaLnBrk="0" hangingPunct="0">
              <a:spcBef>
                <a:spcPct val="30000"/>
              </a:spcBef>
              <a:buFontTx/>
              <a:buNone/>
            </a:pPr>
            <a:r>
              <a:rPr lang="zh-CN" sz="1200"/>
              <a:t>第五级</a:t>
            </a:r>
          </a:p>
        </p:txBody>
      </p:sp>
      <p:sp>
        <p:nvSpPr>
          <p:cNvPr id="2054" name="页脚占位符 5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zh-CN" altLang="zh-CN"/>
          </a:p>
        </p:txBody>
      </p:sp>
      <p:sp>
        <p:nvSpPr>
          <p:cNvPr id="2055" name="灯片编号占位符 6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/>
            </a:lvl1pPr>
          </a:lstStyle>
          <a:p>
            <a:fld id="{3D42AFC6-2FA0-452E-AC67-B2603300D935}" type="slidenum">
              <a:rPr lang="zh-CN" altLang="en-US"/>
              <a:pPr/>
              <a:t>‹#›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3962291302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4924775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6871660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595987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四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685800" y="1295400"/>
            <a:ext cx="3810000" cy="1981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1295400"/>
            <a:ext cx="3810000" cy="1981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685800" y="3429000"/>
            <a:ext cx="3810000" cy="1981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8200" y="3429000"/>
            <a:ext cx="3810000" cy="1981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2"/>
          <p:cNvSpPr>
            <a:spLocks noGrp="1" noChangeArrowheads="1"/>
          </p:cNvSpPr>
          <p:nvPr>
            <p:ph type="dt" sz="half" idx="10"/>
          </p:nvPr>
        </p:nvSpPr>
        <p:spPr>
          <a:xfrm rot="16200000">
            <a:off x="-1198682" y="4821116"/>
            <a:ext cx="2625969" cy="2286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8" name="Rectangle 3"/>
          <p:cNvSpPr>
            <a:spLocks noGrp="1" noChangeArrowheads="1"/>
          </p:cNvSpPr>
          <p:nvPr>
            <p:ph type="ftr" sz="quarter" idx="11"/>
          </p:nvPr>
        </p:nvSpPr>
        <p:spPr>
          <a:xfrm>
            <a:off x="1259680" y="6553200"/>
            <a:ext cx="7162800" cy="2286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9" name="Rectangle 4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686800" y="5740400"/>
            <a:ext cx="381000" cy="365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F1373E0-6858-403F-8809-0F64C3DAD2E2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  <p:sp>
        <p:nvSpPr>
          <p:cNvPr id="11" name="Line 20"/>
          <p:cNvSpPr>
            <a:spLocks noChangeShapeType="1"/>
          </p:cNvSpPr>
          <p:nvPr userDrawn="1"/>
        </p:nvSpPr>
        <p:spPr bwMode="auto">
          <a:xfrm>
            <a:off x="673100" y="1063625"/>
            <a:ext cx="7772400" cy="0"/>
          </a:xfrm>
          <a:prstGeom prst="line">
            <a:avLst/>
          </a:prstGeom>
          <a:noFill/>
          <a:ln w="381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939800" y="152400"/>
            <a:ext cx="7239000" cy="819150"/>
          </a:xfrm>
        </p:spPr>
        <p:txBody>
          <a:bodyPr>
            <a:noAutofit/>
          </a:bodyPr>
          <a:lstStyle>
            <a:lvl1pPr algn="ctr">
              <a:defRPr sz="4400" baseline="0">
                <a:ln w="12700">
                  <a:solidFill>
                    <a:schemeClr val="tx2"/>
                  </a:solidFill>
                </a:ln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11729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85800" y="1295400"/>
            <a:ext cx="3810000" cy="41148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95400"/>
            <a:ext cx="3810000" cy="41148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dt" sz="half" idx="10"/>
          </p:nvPr>
        </p:nvSpPr>
        <p:spPr>
          <a:xfrm rot="16200000">
            <a:off x="-1198682" y="4821116"/>
            <a:ext cx="2625969" cy="2286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ftr" sz="quarter" idx="11"/>
          </p:nvPr>
        </p:nvSpPr>
        <p:spPr>
          <a:xfrm>
            <a:off x="1259680" y="6553200"/>
            <a:ext cx="7162800" cy="2286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686800" y="5740400"/>
            <a:ext cx="381000" cy="365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65D38D-9AEE-47F0-B039-82539B631BFA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  <p:sp>
        <p:nvSpPr>
          <p:cNvPr id="9" name="Line 20"/>
          <p:cNvSpPr>
            <a:spLocks noChangeShapeType="1"/>
          </p:cNvSpPr>
          <p:nvPr userDrawn="1"/>
        </p:nvSpPr>
        <p:spPr bwMode="auto">
          <a:xfrm>
            <a:off x="673100" y="1063625"/>
            <a:ext cx="7772400" cy="0"/>
          </a:xfrm>
          <a:prstGeom prst="line">
            <a:avLst/>
          </a:prstGeom>
          <a:noFill/>
          <a:ln w="381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939800" y="152400"/>
            <a:ext cx="7239000" cy="819150"/>
          </a:xfrm>
        </p:spPr>
        <p:txBody>
          <a:bodyPr>
            <a:noAutofit/>
          </a:bodyPr>
          <a:lstStyle>
            <a:lvl1pPr algn="ctr">
              <a:defRPr sz="4400" baseline="0">
                <a:ln w="12700">
                  <a:solidFill>
                    <a:schemeClr val="tx2"/>
                  </a:solidFill>
                </a:ln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93754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 rot="16200000">
            <a:off x="-1198682" y="4821116"/>
            <a:ext cx="2625969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 altLang="ja-JP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686800" y="5740400"/>
            <a:ext cx="3810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CC92B2B2-6BF9-415F-B09A-745FCD6824BC}" type="slidenum">
              <a:rPr lang="en-US" altLang="ja-JP" smtClean="0"/>
              <a:pPr>
                <a:defRPr/>
              </a:pPr>
              <a:t>‹#›</a:t>
            </a:fld>
            <a:endParaRPr lang="en-US" altLang="ja-JP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>
          <a:xfrm>
            <a:off x="1259680" y="6553200"/>
            <a:ext cx="71628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 altLang="ja-JP"/>
          </a:p>
        </p:txBody>
      </p:sp>
      <p:sp>
        <p:nvSpPr>
          <p:cNvPr id="9" name="Line 20"/>
          <p:cNvSpPr>
            <a:spLocks noChangeShapeType="1"/>
          </p:cNvSpPr>
          <p:nvPr userDrawn="1"/>
        </p:nvSpPr>
        <p:spPr bwMode="auto">
          <a:xfrm>
            <a:off x="673100" y="1063625"/>
            <a:ext cx="7772400" cy="0"/>
          </a:xfrm>
          <a:prstGeom prst="line">
            <a:avLst/>
          </a:prstGeom>
          <a:noFill/>
          <a:ln w="381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939800" y="152400"/>
            <a:ext cx="7239000" cy="819150"/>
          </a:xfrm>
        </p:spPr>
        <p:txBody>
          <a:bodyPr>
            <a:noAutofit/>
          </a:bodyPr>
          <a:lstStyle>
            <a:lvl1pPr algn="ctr">
              <a:defRPr sz="4400" baseline="0">
                <a:ln w="12700">
                  <a:solidFill>
                    <a:schemeClr val="tx2"/>
                  </a:solidFill>
                </a:ln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 rot="16200000">
            <a:off x="-1198682" y="4821116"/>
            <a:ext cx="2625969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 altLang="ja-JP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686800" y="5740400"/>
            <a:ext cx="3810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CC92B2B2-6BF9-415F-B09A-745FCD6824BC}" type="slidenum">
              <a:rPr lang="en-US" altLang="ja-JP" smtClean="0"/>
              <a:pPr>
                <a:defRPr/>
              </a:pPr>
              <a:t>‹#›</a:t>
            </a:fld>
            <a:endParaRPr lang="en-US" altLang="ja-JP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>
          <a:xfrm>
            <a:off x="1259680" y="6553200"/>
            <a:ext cx="71628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 altLang="ja-JP"/>
          </a:p>
        </p:txBody>
      </p:sp>
      <p:sp>
        <p:nvSpPr>
          <p:cNvPr id="9" name="Line 20"/>
          <p:cNvSpPr>
            <a:spLocks noChangeShapeType="1"/>
          </p:cNvSpPr>
          <p:nvPr userDrawn="1"/>
        </p:nvSpPr>
        <p:spPr bwMode="auto">
          <a:xfrm>
            <a:off x="673100" y="1063625"/>
            <a:ext cx="7772400" cy="0"/>
          </a:xfrm>
          <a:prstGeom prst="line">
            <a:avLst/>
          </a:prstGeom>
          <a:noFill/>
          <a:ln w="381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939800" y="152400"/>
            <a:ext cx="7239000" cy="819150"/>
          </a:xfrm>
        </p:spPr>
        <p:txBody>
          <a:bodyPr>
            <a:noAutofit/>
          </a:bodyPr>
          <a:lstStyle>
            <a:lvl1pPr algn="ctr">
              <a:defRPr sz="4400" baseline="0">
                <a:ln w="12700">
                  <a:solidFill>
                    <a:schemeClr val="tx2"/>
                  </a:solidFill>
                </a:ln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 rot="16200000">
            <a:off x="-1198682" y="4821116"/>
            <a:ext cx="2625969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 altLang="ja-JP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686800" y="5740400"/>
            <a:ext cx="3810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CC92B2B2-6BF9-415F-B09A-745FCD6824BC}" type="slidenum">
              <a:rPr lang="en-US" altLang="ja-JP" smtClean="0"/>
              <a:pPr>
                <a:defRPr/>
              </a:pPr>
              <a:t>‹#›</a:t>
            </a:fld>
            <a:endParaRPr lang="en-US" altLang="ja-JP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>
          <a:xfrm>
            <a:off x="1259680" y="6553200"/>
            <a:ext cx="71628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 altLang="ja-JP"/>
          </a:p>
        </p:txBody>
      </p:sp>
      <p:sp>
        <p:nvSpPr>
          <p:cNvPr id="9" name="Line 20"/>
          <p:cNvSpPr>
            <a:spLocks noChangeShapeType="1"/>
          </p:cNvSpPr>
          <p:nvPr userDrawn="1"/>
        </p:nvSpPr>
        <p:spPr bwMode="auto">
          <a:xfrm>
            <a:off x="673100" y="1063625"/>
            <a:ext cx="7772400" cy="0"/>
          </a:xfrm>
          <a:prstGeom prst="line">
            <a:avLst/>
          </a:prstGeom>
          <a:noFill/>
          <a:ln w="381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939800" y="152400"/>
            <a:ext cx="7239000" cy="819150"/>
          </a:xfrm>
        </p:spPr>
        <p:txBody>
          <a:bodyPr>
            <a:noAutofit/>
          </a:bodyPr>
          <a:lstStyle>
            <a:lvl1pPr algn="ctr">
              <a:defRPr sz="4400" baseline="0">
                <a:ln w="12700">
                  <a:solidFill>
                    <a:schemeClr val="tx2"/>
                  </a:solidFill>
                </a:ln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 rot="16200000">
            <a:off x="-1198682" y="4821116"/>
            <a:ext cx="2625969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 altLang="ja-JP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686800" y="5740400"/>
            <a:ext cx="3810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CC92B2B2-6BF9-415F-B09A-745FCD6824BC}" type="slidenum">
              <a:rPr lang="en-US" altLang="ja-JP" smtClean="0"/>
              <a:pPr>
                <a:defRPr/>
              </a:pPr>
              <a:t>‹#›</a:t>
            </a:fld>
            <a:endParaRPr lang="en-US" altLang="ja-JP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>
          <a:xfrm>
            <a:off x="1259680" y="6553200"/>
            <a:ext cx="71628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 altLang="ja-JP"/>
          </a:p>
        </p:txBody>
      </p:sp>
      <p:sp>
        <p:nvSpPr>
          <p:cNvPr id="9" name="Line 20"/>
          <p:cNvSpPr>
            <a:spLocks noChangeShapeType="1"/>
          </p:cNvSpPr>
          <p:nvPr userDrawn="1"/>
        </p:nvSpPr>
        <p:spPr bwMode="auto">
          <a:xfrm>
            <a:off x="673100" y="1063625"/>
            <a:ext cx="7772400" cy="0"/>
          </a:xfrm>
          <a:prstGeom prst="line">
            <a:avLst/>
          </a:prstGeom>
          <a:noFill/>
          <a:ln w="381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939800" y="152400"/>
            <a:ext cx="7239000" cy="819150"/>
          </a:xfrm>
        </p:spPr>
        <p:txBody>
          <a:bodyPr>
            <a:noAutofit/>
          </a:bodyPr>
          <a:lstStyle>
            <a:lvl1pPr algn="ctr">
              <a:defRPr sz="4400" baseline="0">
                <a:ln w="12700">
                  <a:solidFill>
                    <a:schemeClr val="tx2"/>
                  </a:solidFill>
                </a:ln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 rot="16200000">
            <a:off x="-1198682" y="4821116"/>
            <a:ext cx="2625969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 altLang="ja-JP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686800" y="5740400"/>
            <a:ext cx="3810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CC92B2B2-6BF9-415F-B09A-745FCD6824BC}" type="slidenum">
              <a:rPr lang="en-US" altLang="ja-JP" smtClean="0"/>
              <a:pPr>
                <a:defRPr/>
              </a:pPr>
              <a:t>‹#›</a:t>
            </a:fld>
            <a:endParaRPr lang="en-US" altLang="ja-JP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>
          <a:xfrm>
            <a:off x="1259680" y="6553200"/>
            <a:ext cx="71628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 altLang="ja-JP"/>
          </a:p>
        </p:txBody>
      </p:sp>
      <p:sp>
        <p:nvSpPr>
          <p:cNvPr id="9" name="Line 20"/>
          <p:cNvSpPr>
            <a:spLocks noChangeShapeType="1"/>
          </p:cNvSpPr>
          <p:nvPr userDrawn="1"/>
        </p:nvSpPr>
        <p:spPr bwMode="auto">
          <a:xfrm>
            <a:off x="673100" y="1063625"/>
            <a:ext cx="7772400" cy="0"/>
          </a:xfrm>
          <a:prstGeom prst="line">
            <a:avLst/>
          </a:prstGeom>
          <a:noFill/>
          <a:ln w="381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939800" y="152400"/>
            <a:ext cx="7239000" cy="819150"/>
          </a:xfrm>
        </p:spPr>
        <p:txBody>
          <a:bodyPr>
            <a:noAutofit/>
          </a:bodyPr>
          <a:lstStyle>
            <a:lvl1pPr algn="ctr">
              <a:defRPr sz="4400" baseline="0">
                <a:ln w="12700">
                  <a:solidFill>
                    <a:schemeClr val="tx2"/>
                  </a:solidFill>
                </a:ln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 rot="16200000">
            <a:off x="-1198682" y="4821116"/>
            <a:ext cx="2625969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 altLang="ja-JP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686800" y="5740400"/>
            <a:ext cx="3810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CC92B2B2-6BF9-415F-B09A-745FCD6824BC}" type="slidenum">
              <a:rPr lang="en-US" altLang="ja-JP" smtClean="0"/>
              <a:pPr>
                <a:defRPr/>
              </a:pPr>
              <a:t>‹#›</a:t>
            </a:fld>
            <a:endParaRPr lang="en-US" altLang="ja-JP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>
          <a:xfrm>
            <a:off x="1259680" y="6553200"/>
            <a:ext cx="71628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 altLang="ja-JP"/>
          </a:p>
        </p:txBody>
      </p:sp>
      <p:sp>
        <p:nvSpPr>
          <p:cNvPr id="9" name="Line 20"/>
          <p:cNvSpPr>
            <a:spLocks noChangeShapeType="1"/>
          </p:cNvSpPr>
          <p:nvPr userDrawn="1"/>
        </p:nvSpPr>
        <p:spPr bwMode="auto">
          <a:xfrm>
            <a:off x="673100" y="1063625"/>
            <a:ext cx="7772400" cy="0"/>
          </a:xfrm>
          <a:prstGeom prst="line">
            <a:avLst/>
          </a:prstGeom>
          <a:noFill/>
          <a:ln w="381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939800" y="152400"/>
            <a:ext cx="7239000" cy="819150"/>
          </a:xfrm>
        </p:spPr>
        <p:txBody>
          <a:bodyPr>
            <a:noAutofit/>
          </a:bodyPr>
          <a:lstStyle>
            <a:lvl1pPr algn="ctr">
              <a:defRPr sz="4400" baseline="0">
                <a:ln w="12700">
                  <a:solidFill>
                    <a:schemeClr val="tx2"/>
                  </a:solidFill>
                </a:ln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176859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 rot="16200000">
            <a:off x="-1198682" y="4821116"/>
            <a:ext cx="2625969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 altLang="ja-JP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686800" y="5740400"/>
            <a:ext cx="3810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CC92B2B2-6BF9-415F-B09A-745FCD6824BC}" type="slidenum">
              <a:rPr lang="en-US" altLang="ja-JP" smtClean="0"/>
              <a:pPr>
                <a:defRPr/>
              </a:pPr>
              <a:t>‹#›</a:t>
            </a:fld>
            <a:endParaRPr lang="en-US" altLang="ja-JP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>
          <a:xfrm>
            <a:off x="1259680" y="6553200"/>
            <a:ext cx="71628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 altLang="ja-JP"/>
          </a:p>
        </p:txBody>
      </p:sp>
      <p:sp>
        <p:nvSpPr>
          <p:cNvPr id="9" name="Line 20"/>
          <p:cNvSpPr>
            <a:spLocks noChangeShapeType="1"/>
          </p:cNvSpPr>
          <p:nvPr userDrawn="1"/>
        </p:nvSpPr>
        <p:spPr bwMode="auto">
          <a:xfrm>
            <a:off x="673100" y="1063625"/>
            <a:ext cx="7772400" cy="0"/>
          </a:xfrm>
          <a:prstGeom prst="line">
            <a:avLst/>
          </a:prstGeom>
          <a:noFill/>
          <a:ln w="381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939800" y="152400"/>
            <a:ext cx="7239000" cy="819150"/>
          </a:xfrm>
        </p:spPr>
        <p:txBody>
          <a:bodyPr>
            <a:noAutofit/>
          </a:bodyPr>
          <a:lstStyle>
            <a:lvl1pPr algn="ctr">
              <a:defRPr sz="4400" baseline="0">
                <a:ln w="12700">
                  <a:solidFill>
                    <a:schemeClr val="tx2"/>
                  </a:solidFill>
                </a:ln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 rot="16200000">
            <a:off x="-1198682" y="4821116"/>
            <a:ext cx="2625969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 altLang="ja-JP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686800" y="5740400"/>
            <a:ext cx="3810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CC92B2B2-6BF9-415F-B09A-745FCD6824BC}" type="slidenum">
              <a:rPr lang="en-US" altLang="ja-JP" smtClean="0"/>
              <a:pPr>
                <a:defRPr/>
              </a:pPr>
              <a:t>‹#›</a:t>
            </a:fld>
            <a:endParaRPr lang="en-US" altLang="ja-JP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>
          <a:xfrm>
            <a:off x="1259680" y="6553200"/>
            <a:ext cx="71628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 altLang="ja-JP"/>
          </a:p>
        </p:txBody>
      </p:sp>
      <p:sp>
        <p:nvSpPr>
          <p:cNvPr id="9" name="Line 20"/>
          <p:cNvSpPr>
            <a:spLocks noChangeShapeType="1"/>
          </p:cNvSpPr>
          <p:nvPr userDrawn="1"/>
        </p:nvSpPr>
        <p:spPr bwMode="auto">
          <a:xfrm>
            <a:off x="673100" y="1063625"/>
            <a:ext cx="7772400" cy="0"/>
          </a:xfrm>
          <a:prstGeom prst="line">
            <a:avLst/>
          </a:prstGeom>
          <a:noFill/>
          <a:ln w="381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939800" y="152400"/>
            <a:ext cx="7239000" cy="819150"/>
          </a:xfrm>
        </p:spPr>
        <p:txBody>
          <a:bodyPr>
            <a:noAutofit/>
          </a:bodyPr>
          <a:lstStyle>
            <a:lvl1pPr algn="ctr">
              <a:defRPr sz="4400" baseline="0">
                <a:ln w="12700">
                  <a:solidFill>
                    <a:schemeClr val="tx2"/>
                  </a:solidFill>
                </a:ln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6613" y="15950"/>
            <a:ext cx="9009063" cy="1052512"/>
            <a:chOff x="0" y="1536"/>
            <a:chExt cx="5675" cy="663"/>
          </a:xfrm>
        </p:grpSpPr>
        <p:grpSp>
          <p:nvGrpSpPr>
            <p:cNvPr id="5" name="Group 3"/>
            <p:cNvGrpSpPr>
              <a:grpSpLocks/>
            </p:cNvGrpSpPr>
            <p:nvPr/>
          </p:nvGrpSpPr>
          <p:grpSpPr bwMode="auto">
            <a:xfrm>
              <a:off x="185" y="1604"/>
              <a:ext cx="449" cy="299"/>
              <a:chOff x="720" y="336"/>
              <a:chExt cx="624" cy="432"/>
            </a:xfrm>
          </p:grpSpPr>
          <p:sp>
            <p:nvSpPr>
              <p:cNvPr id="12" name="Rectangle 4"/>
              <p:cNvSpPr>
                <a:spLocks noChangeArrowheads="1"/>
              </p:cNvSpPr>
              <p:nvPr/>
            </p:nvSpPr>
            <p:spPr bwMode="auto">
              <a:xfrm>
                <a:off x="720" y="336"/>
                <a:ext cx="384" cy="432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3" name="Rectangle 5"/>
              <p:cNvSpPr>
                <a:spLocks noChangeArrowheads="1"/>
              </p:cNvSpPr>
              <p:nvPr/>
            </p:nvSpPr>
            <p:spPr bwMode="auto">
              <a:xfrm>
                <a:off x="1056" y="336"/>
                <a:ext cx="288" cy="432"/>
              </a:xfrm>
              <a:prstGeom prst="rect">
                <a:avLst/>
              </a:prstGeom>
              <a:gradFill rotWithShape="0">
                <a:gsLst>
                  <a:gs pos="0">
                    <a:schemeClr val="folHlink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6" name="Group 6"/>
            <p:cNvGrpSpPr>
              <a:grpSpLocks/>
            </p:cNvGrpSpPr>
            <p:nvPr/>
          </p:nvGrpSpPr>
          <p:grpSpPr bwMode="auto">
            <a:xfrm>
              <a:off x="263" y="1870"/>
              <a:ext cx="466" cy="299"/>
              <a:chOff x="912" y="2640"/>
              <a:chExt cx="672" cy="432"/>
            </a:xfrm>
          </p:grpSpPr>
          <p:sp>
            <p:nvSpPr>
              <p:cNvPr id="10" name="Rectangle 7"/>
              <p:cNvSpPr>
                <a:spLocks noChangeArrowheads="1"/>
              </p:cNvSpPr>
              <p:nvPr/>
            </p:nvSpPr>
            <p:spPr bwMode="auto">
              <a:xfrm>
                <a:off x="912" y="2640"/>
                <a:ext cx="384" cy="432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" name="Rectangle 8"/>
              <p:cNvSpPr>
                <a:spLocks noChangeArrowheads="1"/>
              </p:cNvSpPr>
              <p:nvPr/>
            </p:nvSpPr>
            <p:spPr bwMode="auto">
              <a:xfrm>
                <a:off x="1248" y="2640"/>
                <a:ext cx="336" cy="432"/>
              </a:xfrm>
              <a:prstGeom prst="rect">
                <a:avLst/>
              </a:prstGeom>
              <a:gradFill rotWithShape="0">
                <a:gsLst>
                  <a:gs pos="0">
                    <a:schemeClr val="accent2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7" name="Rectangle 9"/>
            <p:cNvSpPr>
              <a:spLocks noChangeArrowheads="1"/>
            </p:cNvSpPr>
            <p:nvPr/>
          </p:nvSpPr>
          <p:spPr bwMode="auto">
            <a:xfrm>
              <a:off x="0" y="1824"/>
              <a:ext cx="353" cy="266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hlink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" name="Rectangle 10"/>
            <p:cNvSpPr>
              <a:spLocks noChangeArrowheads="1"/>
            </p:cNvSpPr>
            <p:nvPr/>
          </p:nvSpPr>
          <p:spPr bwMode="auto">
            <a:xfrm>
              <a:off x="400" y="1536"/>
              <a:ext cx="20" cy="6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" name="Rectangle 11"/>
            <p:cNvSpPr>
              <a:spLocks noChangeArrowheads="1"/>
            </p:cNvSpPr>
            <p:nvPr/>
          </p:nvSpPr>
          <p:spPr bwMode="auto">
            <a:xfrm flipV="1">
              <a:off x="199" y="2054"/>
              <a:ext cx="5476" cy="35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91148" name="Rectangle 12"/>
          <p:cNvSpPr>
            <a:spLocks noGrp="1" noChangeArrowheads="1"/>
          </p:cNvSpPr>
          <p:nvPr>
            <p:ph type="ctrTitle"/>
          </p:nvPr>
        </p:nvSpPr>
        <p:spPr>
          <a:xfrm>
            <a:off x="991710" y="285484"/>
            <a:ext cx="7749911" cy="638704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zh-CN" altLang="en-US" noProof="0" dirty="0"/>
              <a:t>单击此处编辑母版标题样式</a:t>
            </a:r>
          </a:p>
        </p:txBody>
      </p:sp>
      <p:sp>
        <p:nvSpPr>
          <p:cNvPr id="14" name="Rectangle 1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68313" y="6248400"/>
            <a:ext cx="2808287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buClrTx/>
              <a:buSzTx/>
              <a:buFontTx/>
              <a:buNone/>
              <a:defRPr kumimoji="0" sz="1400"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15" name="Rectangle 15"/>
          <p:cNvSpPr>
            <a:spLocks noGrp="1" noChangeArrowheads="1"/>
          </p:cNvSpPr>
          <p:nvPr>
            <p:ph type="ftr" sz="quarter" idx="11"/>
          </p:nvPr>
        </p:nvSpPr>
        <p:spPr>
          <a:xfrm>
            <a:off x="3429000" y="6248400"/>
            <a:ext cx="28956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6" name="Rectangle 16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6659563" y="6524625"/>
            <a:ext cx="2103437" cy="180975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ClrTx/>
              <a:buSzTx/>
              <a:buFontTx/>
              <a:buNone/>
              <a:defRPr kumimoji="0" sz="1400"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D9CD9A57-0283-4DE8-A9AC-B4532E8A041C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18" name="内容占位符 2"/>
          <p:cNvSpPr>
            <a:spLocks noGrp="1"/>
          </p:cNvSpPr>
          <p:nvPr>
            <p:ph idx="1"/>
          </p:nvPr>
        </p:nvSpPr>
        <p:spPr>
          <a:xfrm>
            <a:off x="44450" y="1196975"/>
            <a:ext cx="9036050" cy="49355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56051136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11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498888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584" y="188640"/>
            <a:ext cx="7772400" cy="69269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11560" y="1484784"/>
            <a:ext cx="7772400" cy="2850108"/>
          </a:xfrm>
        </p:spPr>
        <p:txBody>
          <a:bodyPr anchor="b"/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37323632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3259915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4450" y="1196975"/>
            <a:ext cx="4441825" cy="49355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38675" y="1196975"/>
            <a:ext cx="4441825" cy="49355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3084366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11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8057455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Rectangle 11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0825315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470344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88337337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8485232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2749533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11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708245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821488" y="44450"/>
            <a:ext cx="2259012" cy="6088063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4450" y="44450"/>
            <a:ext cx="6624638" cy="6088063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11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5382743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 rot="16200000">
            <a:off x="-1198682" y="4821116"/>
            <a:ext cx="2625969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 altLang="ja-JP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686800" y="5740400"/>
            <a:ext cx="3810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CC92B2B2-6BF9-415F-B09A-745FCD6824BC}" type="slidenum">
              <a:rPr lang="en-US" altLang="ja-JP" smtClean="0"/>
              <a:pPr>
                <a:defRPr/>
              </a:pPr>
              <a:t>‹#›</a:t>
            </a:fld>
            <a:endParaRPr lang="en-US" altLang="ja-JP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>
          <a:xfrm>
            <a:off x="1259680" y="6553200"/>
            <a:ext cx="71628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 altLang="ja-JP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939800" y="152400"/>
            <a:ext cx="7239000" cy="819150"/>
          </a:xfrm>
        </p:spPr>
        <p:txBody>
          <a:bodyPr>
            <a:noAutofit/>
          </a:bodyPr>
          <a:lstStyle>
            <a:lvl1pPr algn="ctr">
              <a:defRPr sz="4400" baseline="0">
                <a:ln w="12700">
                  <a:solidFill>
                    <a:schemeClr val="tx2"/>
                  </a:solidFill>
                </a:ln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 rot="16200000">
            <a:off x="-1198682" y="4821116"/>
            <a:ext cx="2625969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 altLang="ja-JP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686800" y="5740400"/>
            <a:ext cx="3810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CC92B2B2-6BF9-415F-B09A-745FCD6824BC}" type="slidenum">
              <a:rPr lang="en-US" altLang="ja-JP" smtClean="0"/>
              <a:pPr>
                <a:defRPr/>
              </a:pPr>
              <a:t>‹#›</a:t>
            </a:fld>
            <a:endParaRPr lang="en-US" altLang="ja-JP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>
          <a:xfrm>
            <a:off x="1259680" y="6553200"/>
            <a:ext cx="71628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 altLang="ja-JP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939800" y="152400"/>
            <a:ext cx="7239000" cy="819150"/>
          </a:xfrm>
        </p:spPr>
        <p:txBody>
          <a:bodyPr>
            <a:noAutofit/>
          </a:bodyPr>
          <a:lstStyle>
            <a:lvl1pPr algn="ctr">
              <a:defRPr sz="4400" baseline="0">
                <a:ln w="12700">
                  <a:solidFill>
                    <a:schemeClr val="tx2"/>
                  </a:solidFill>
                </a:ln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 rot="16200000">
            <a:off x="-1198682" y="4821116"/>
            <a:ext cx="2625969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 altLang="ja-JP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686800" y="5740400"/>
            <a:ext cx="3810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CC92B2B2-6BF9-415F-B09A-745FCD6824BC}" type="slidenum">
              <a:rPr lang="en-US" altLang="ja-JP" smtClean="0"/>
              <a:pPr>
                <a:defRPr/>
              </a:pPr>
              <a:t>‹#›</a:t>
            </a:fld>
            <a:endParaRPr lang="en-US" altLang="ja-JP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>
          <a:xfrm>
            <a:off x="1259680" y="6553200"/>
            <a:ext cx="71628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 altLang="ja-JP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939800" y="152400"/>
            <a:ext cx="7239000" cy="819150"/>
          </a:xfrm>
        </p:spPr>
        <p:txBody>
          <a:bodyPr>
            <a:noAutofit/>
          </a:bodyPr>
          <a:lstStyle>
            <a:lvl1pPr algn="ctr">
              <a:defRPr sz="4400" baseline="0">
                <a:ln w="12700">
                  <a:solidFill>
                    <a:schemeClr val="tx2"/>
                  </a:solidFill>
                </a:ln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 rot="16200000">
            <a:off x="-1198682" y="4821116"/>
            <a:ext cx="2625969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 altLang="ja-JP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686800" y="5740400"/>
            <a:ext cx="3810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CC92B2B2-6BF9-415F-B09A-745FCD6824BC}" type="slidenum">
              <a:rPr lang="en-US" altLang="ja-JP" smtClean="0"/>
              <a:pPr>
                <a:defRPr/>
              </a:pPr>
              <a:t>‹#›</a:t>
            </a:fld>
            <a:endParaRPr lang="en-US" altLang="ja-JP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>
          <a:xfrm>
            <a:off x="1259680" y="6553200"/>
            <a:ext cx="71628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 altLang="ja-JP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939800" y="152400"/>
            <a:ext cx="7239000" cy="819150"/>
          </a:xfrm>
        </p:spPr>
        <p:txBody>
          <a:bodyPr>
            <a:noAutofit/>
          </a:bodyPr>
          <a:lstStyle>
            <a:lvl1pPr algn="ctr">
              <a:defRPr sz="4400" baseline="0">
                <a:ln w="12700">
                  <a:solidFill>
                    <a:schemeClr val="tx2"/>
                  </a:solidFill>
                </a:ln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 rot="16200000">
            <a:off x="-1198682" y="4821116"/>
            <a:ext cx="2625969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 altLang="ja-JP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686800" y="5740400"/>
            <a:ext cx="3810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CC92B2B2-6BF9-415F-B09A-745FCD6824BC}" type="slidenum">
              <a:rPr lang="en-US" altLang="ja-JP" smtClean="0"/>
              <a:pPr>
                <a:defRPr/>
              </a:pPr>
              <a:t>‹#›</a:t>
            </a:fld>
            <a:endParaRPr lang="en-US" altLang="ja-JP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>
          <a:xfrm>
            <a:off x="1259680" y="6553200"/>
            <a:ext cx="71628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 altLang="ja-JP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939800" y="152400"/>
            <a:ext cx="7239000" cy="819150"/>
          </a:xfrm>
        </p:spPr>
        <p:txBody>
          <a:bodyPr>
            <a:noAutofit/>
          </a:bodyPr>
          <a:lstStyle>
            <a:lvl1pPr algn="ctr">
              <a:defRPr sz="4400" baseline="0">
                <a:ln w="12700">
                  <a:solidFill>
                    <a:schemeClr val="tx2"/>
                  </a:solidFill>
                </a:ln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 rot="16200000">
            <a:off x="-1198682" y="4821116"/>
            <a:ext cx="2625969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 altLang="ja-JP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686800" y="5740400"/>
            <a:ext cx="3810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CC92B2B2-6BF9-415F-B09A-745FCD6824BC}" type="slidenum">
              <a:rPr lang="en-US" altLang="ja-JP" smtClean="0"/>
              <a:pPr>
                <a:defRPr/>
              </a:pPr>
              <a:t>‹#›</a:t>
            </a:fld>
            <a:endParaRPr lang="en-US" altLang="ja-JP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>
          <a:xfrm>
            <a:off x="1259680" y="6553200"/>
            <a:ext cx="71628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 altLang="ja-JP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939800" y="152400"/>
            <a:ext cx="7239000" cy="819150"/>
          </a:xfrm>
        </p:spPr>
        <p:txBody>
          <a:bodyPr>
            <a:noAutofit/>
          </a:bodyPr>
          <a:lstStyle>
            <a:lvl1pPr algn="ctr">
              <a:defRPr sz="4400" baseline="0">
                <a:ln w="12700">
                  <a:solidFill>
                    <a:schemeClr val="tx2"/>
                  </a:solidFill>
                </a:ln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5921103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 rot="16200000">
            <a:off x="-1198682" y="4821116"/>
            <a:ext cx="2625969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 altLang="ja-JP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686800" y="5740400"/>
            <a:ext cx="3810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CC92B2B2-6BF9-415F-B09A-745FCD6824BC}" type="slidenum">
              <a:rPr lang="en-US" altLang="ja-JP" smtClean="0"/>
              <a:pPr>
                <a:defRPr/>
              </a:pPr>
              <a:t>‹#›</a:t>
            </a:fld>
            <a:endParaRPr lang="en-US" altLang="ja-JP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>
          <a:xfrm>
            <a:off x="1259680" y="6553200"/>
            <a:ext cx="71628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 altLang="ja-JP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939800" y="152400"/>
            <a:ext cx="7239000" cy="819150"/>
          </a:xfrm>
        </p:spPr>
        <p:txBody>
          <a:bodyPr>
            <a:noAutofit/>
          </a:bodyPr>
          <a:lstStyle>
            <a:lvl1pPr algn="ctr">
              <a:defRPr sz="4400" baseline="0">
                <a:ln w="12700">
                  <a:solidFill>
                    <a:schemeClr val="tx2"/>
                  </a:solidFill>
                </a:ln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7722667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5783960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21747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2732185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9933402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2.jpe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13" Type="http://schemas.openxmlformats.org/officeDocument/2006/relationships/slideLayout" Target="../slideLayouts/slideLayout34.xml"/><Relationship Id="rId18" Type="http://schemas.openxmlformats.org/officeDocument/2006/relationships/slideLayout" Target="../slideLayouts/slideLayout39.xml"/><Relationship Id="rId3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33.xml"/><Relationship Id="rId17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3.xml"/><Relationship Id="rId16" Type="http://schemas.openxmlformats.org/officeDocument/2006/relationships/slideLayout" Target="../slideLayouts/slideLayout37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6.xml"/><Relationship Id="rId15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31.xml"/><Relationship Id="rId19" Type="http://schemas.openxmlformats.org/officeDocument/2006/relationships/slideLayout" Target="../slideLayouts/slideLayout40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Relationship Id="rId14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CN">
                <a:sym typeface="Calibri" pitchFamily="34" charset="0"/>
              </a:rPr>
              <a:t>单击此处编辑母版标题样式</a:t>
            </a:r>
          </a:p>
        </p:txBody>
      </p:sp>
      <p:sp>
        <p:nvSpPr>
          <p:cNvPr id="1027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>
                <a:sym typeface="Calibri" pitchFamily="34" charset="0"/>
              </a:rPr>
              <a:t>单击此处编辑母版文本样式</a:t>
            </a:r>
          </a:p>
          <a:p>
            <a:pPr lvl="1"/>
            <a:r>
              <a:rPr lang="zh-CN">
                <a:sym typeface="Calibri" pitchFamily="34" charset="0"/>
              </a:rPr>
              <a:t>第二级</a:t>
            </a:r>
          </a:p>
          <a:p>
            <a:pPr lvl="2"/>
            <a:r>
              <a:rPr lang="zh-CN">
                <a:sym typeface="Calibri" pitchFamily="34" charset="0"/>
              </a:rPr>
              <a:t>第三级</a:t>
            </a:r>
          </a:p>
          <a:p>
            <a:pPr lvl="3"/>
            <a:r>
              <a:rPr lang="zh-CN">
                <a:sym typeface="Calibri" pitchFamily="34" charset="0"/>
              </a:rPr>
              <a:t>第四级</a:t>
            </a:r>
          </a:p>
          <a:p>
            <a:pPr lvl="4"/>
            <a:r>
              <a:rPr lang="zh-CN">
                <a:sym typeface="Calibri" pitchFamily="34" charset="0"/>
              </a:rPr>
              <a:t>第五级</a:t>
            </a:r>
          </a:p>
        </p:txBody>
      </p:sp>
      <p:pic>
        <p:nvPicPr>
          <p:cNvPr id="1028" name="图片 6"/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0" t="12721" b="8833"/>
          <a:stretch>
            <a:fillRect/>
          </a:stretch>
        </p:blipFill>
        <p:spPr bwMode="auto">
          <a:xfrm>
            <a:off x="6296025" y="6588125"/>
            <a:ext cx="29210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029" name="直接连接符 7"/>
          <p:cNvSpPr>
            <a:spLocks noChangeShapeType="1"/>
          </p:cNvSpPr>
          <p:nvPr/>
        </p:nvSpPr>
        <p:spPr bwMode="auto">
          <a:xfrm flipV="1">
            <a:off x="395288" y="6230938"/>
            <a:ext cx="8353425" cy="19050"/>
          </a:xfrm>
          <a:prstGeom prst="line">
            <a:avLst/>
          </a:prstGeom>
          <a:noFill/>
          <a:ln w="19050" cap="flat" cmpd="sng">
            <a:solidFill>
              <a:srgbClr val="A5A5A5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30" name="矩形 1"/>
          <p:cNvSpPr>
            <a:spLocks noChangeArrowheads="1"/>
          </p:cNvSpPr>
          <p:nvPr/>
        </p:nvSpPr>
        <p:spPr bwMode="auto">
          <a:xfrm>
            <a:off x="6588125" y="6572250"/>
            <a:ext cx="2016125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200" b="1">
                <a:solidFill>
                  <a:srgbClr val="31859B"/>
                </a:solidFill>
                <a:latin typeface="Calibri" pitchFamily="34" charset="0"/>
                <a:sym typeface="Calibri" pitchFamily="34" charset="0"/>
              </a:rPr>
              <a:t>Visual Analytics Group</a:t>
            </a:r>
          </a:p>
        </p:txBody>
      </p:sp>
      <p:sp>
        <p:nvSpPr>
          <p:cNvPr id="1031" name="矩形 2"/>
          <p:cNvSpPr>
            <a:spLocks noChangeArrowheads="1"/>
          </p:cNvSpPr>
          <p:nvPr/>
        </p:nvSpPr>
        <p:spPr bwMode="auto">
          <a:xfrm>
            <a:off x="395288" y="6357938"/>
            <a:ext cx="4078287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b="1">
                <a:solidFill>
                  <a:srgbClr val="7F7F7F"/>
                </a:solidFill>
                <a:latin typeface="华文新魏" pitchFamily="2" charset="-122"/>
                <a:ea typeface="华文新魏" pitchFamily="2" charset="-122"/>
                <a:sym typeface="微软雅黑" pitchFamily="34" charset="-122"/>
              </a:rPr>
              <a:t>2013-浙江大学-数据可视化-暑期研讨会</a:t>
            </a:r>
          </a:p>
        </p:txBody>
      </p:sp>
      <p:sp>
        <p:nvSpPr>
          <p:cNvPr id="1032" name="矩形 1"/>
          <p:cNvSpPr>
            <a:spLocks noChangeArrowheads="1"/>
          </p:cNvSpPr>
          <p:nvPr/>
        </p:nvSpPr>
        <p:spPr bwMode="auto">
          <a:xfrm>
            <a:off x="5942013" y="6283325"/>
            <a:ext cx="2951162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1400" b="1">
                <a:solidFill>
                  <a:srgbClr val="5B7FAE"/>
                </a:solidFill>
                <a:latin typeface="华文楷体" pitchFamily="2" charset="-122"/>
                <a:ea typeface="华文楷体" pitchFamily="2" charset="-122"/>
                <a:sym typeface="Calibri" pitchFamily="34" charset="0"/>
              </a:rPr>
              <a:t>浙江大学CAD&amp;CG国家重点实验室</a:t>
            </a:r>
          </a:p>
        </p:txBody>
      </p:sp>
      <p:pic>
        <p:nvPicPr>
          <p:cNvPr id="1033" name="Picture 9" descr="logo2"/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" t="23128" r="2562" b="23045"/>
          <a:stretch>
            <a:fillRect/>
          </a:stretch>
        </p:blipFill>
        <p:spPr bwMode="auto">
          <a:xfrm>
            <a:off x="5291138" y="6343650"/>
            <a:ext cx="720725" cy="180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7" r:id="rId15"/>
    <p:sldLayoutId id="2147483678" r:id="rId16"/>
    <p:sldLayoutId id="2147483679" r:id="rId17"/>
    <p:sldLayoutId id="2147483680" r:id="rId18"/>
    <p:sldLayoutId id="2147483681" r:id="rId19"/>
    <p:sldLayoutId id="2147483682" r:id="rId20"/>
    <p:sldLayoutId id="2147483683" r:id="rId21"/>
  </p:sldLayoutIdLst>
  <p:txStyles>
    <p:titleStyle>
      <a:lvl1pPr marL="571500" indent="-571500" algn="ctr" defTabSz="0" rtl="0" fontAlgn="base">
        <a:spcBef>
          <a:spcPct val="0"/>
        </a:spcBef>
        <a:spcAft>
          <a:spcPct val="0"/>
        </a:spcAft>
        <a:buSzPct val="130000"/>
        <a:defRPr sz="4400">
          <a:solidFill>
            <a:schemeClr val="tx1"/>
          </a:solidFill>
          <a:latin typeface="+mj-lt"/>
          <a:ea typeface="+mj-ea"/>
          <a:cs typeface="+mj-cs"/>
          <a:sym typeface="Calibri" pitchFamily="34" charset="0"/>
        </a:defRPr>
      </a:lvl1pPr>
      <a:lvl2pPr marL="571500" indent="-571500" algn="ctr" defTabSz="0" rtl="0" fontAlgn="base">
        <a:spcBef>
          <a:spcPct val="0"/>
        </a:spcBef>
        <a:spcAft>
          <a:spcPct val="0"/>
        </a:spcAft>
        <a:buSzPct val="130000"/>
        <a:defRPr sz="4400">
          <a:solidFill>
            <a:schemeClr val="tx1"/>
          </a:solidFill>
          <a:latin typeface="黑体" pitchFamily="49" charset="-122"/>
          <a:ea typeface="黑体" pitchFamily="49" charset="-122"/>
          <a:sym typeface="Calibri" pitchFamily="34" charset="0"/>
        </a:defRPr>
      </a:lvl2pPr>
      <a:lvl3pPr marL="571500" indent="-571500" algn="ctr" defTabSz="0" rtl="0" fontAlgn="base">
        <a:spcBef>
          <a:spcPct val="0"/>
        </a:spcBef>
        <a:spcAft>
          <a:spcPct val="0"/>
        </a:spcAft>
        <a:buSzPct val="130000"/>
        <a:defRPr sz="4400">
          <a:solidFill>
            <a:schemeClr val="tx1"/>
          </a:solidFill>
          <a:latin typeface="黑体" pitchFamily="49" charset="-122"/>
          <a:ea typeface="黑体" pitchFamily="49" charset="-122"/>
          <a:sym typeface="Calibri" pitchFamily="34" charset="0"/>
        </a:defRPr>
      </a:lvl3pPr>
      <a:lvl4pPr marL="571500" indent="-571500" algn="ctr" defTabSz="0" rtl="0" fontAlgn="base">
        <a:spcBef>
          <a:spcPct val="0"/>
        </a:spcBef>
        <a:spcAft>
          <a:spcPct val="0"/>
        </a:spcAft>
        <a:buSzPct val="130000"/>
        <a:defRPr sz="4400">
          <a:solidFill>
            <a:schemeClr val="tx1"/>
          </a:solidFill>
          <a:latin typeface="黑体" pitchFamily="49" charset="-122"/>
          <a:ea typeface="黑体" pitchFamily="49" charset="-122"/>
          <a:sym typeface="Calibri" pitchFamily="34" charset="0"/>
        </a:defRPr>
      </a:lvl4pPr>
      <a:lvl5pPr marL="571500" indent="-571500" algn="ctr" defTabSz="0" rtl="0" fontAlgn="base">
        <a:spcBef>
          <a:spcPct val="0"/>
        </a:spcBef>
        <a:spcAft>
          <a:spcPct val="0"/>
        </a:spcAft>
        <a:buSzPct val="130000"/>
        <a:defRPr sz="4400">
          <a:solidFill>
            <a:schemeClr val="tx1"/>
          </a:solidFill>
          <a:latin typeface="黑体" pitchFamily="49" charset="-122"/>
          <a:ea typeface="黑体" pitchFamily="49" charset="-122"/>
          <a:sym typeface="Calibri" pitchFamily="34" charset="0"/>
        </a:defRPr>
      </a:lvl5pPr>
      <a:lvl6pPr marL="1028700" indent="-571500" algn="ctr" defTabSz="0" rtl="0" fontAlgn="base">
        <a:spcBef>
          <a:spcPct val="0"/>
        </a:spcBef>
        <a:spcAft>
          <a:spcPct val="0"/>
        </a:spcAft>
        <a:buSzPct val="130000"/>
        <a:defRPr sz="4400">
          <a:solidFill>
            <a:schemeClr val="tx1"/>
          </a:solidFill>
          <a:latin typeface="黑体" pitchFamily="49" charset="-122"/>
          <a:ea typeface="黑体" pitchFamily="49" charset="-122"/>
          <a:sym typeface="Calibri" pitchFamily="34" charset="0"/>
        </a:defRPr>
      </a:lvl6pPr>
      <a:lvl7pPr marL="1485900" indent="-571500" algn="ctr" defTabSz="0" rtl="0" fontAlgn="base">
        <a:spcBef>
          <a:spcPct val="0"/>
        </a:spcBef>
        <a:spcAft>
          <a:spcPct val="0"/>
        </a:spcAft>
        <a:buSzPct val="130000"/>
        <a:defRPr sz="4400">
          <a:solidFill>
            <a:schemeClr val="tx1"/>
          </a:solidFill>
          <a:latin typeface="黑体" pitchFamily="49" charset="-122"/>
          <a:ea typeface="黑体" pitchFamily="49" charset="-122"/>
          <a:sym typeface="Calibri" pitchFamily="34" charset="0"/>
        </a:defRPr>
      </a:lvl7pPr>
      <a:lvl8pPr marL="1943100" indent="-571500" algn="ctr" defTabSz="0" rtl="0" fontAlgn="base">
        <a:spcBef>
          <a:spcPct val="0"/>
        </a:spcBef>
        <a:spcAft>
          <a:spcPct val="0"/>
        </a:spcAft>
        <a:buSzPct val="130000"/>
        <a:defRPr sz="4400">
          <a:solidFill>
            <a:schemeClr val="tx1"/>
          </a:solidFill>
          <a:latin typeface="黑体" pitchFamily="49" charset="-122"/>
          <a:ea typeface="黑体" pitchFamily="49" charset="-122"/>
          <a:sym typeface="Calibri" pitchFamily="34" charset="0"/>
        </a:defRPr>
      </a:lvl8pPr>
      <a:lvl9pPr marL="2400300" indent="-571500" algn="ctr" defTabSz="0" rtl="0" fontAlgn="base">
        <a:spcBef>
          <a:spcPct val="0"/>
        </a:spcBef>
        <a:spcAft>
          <a:spcPct val="0"/>
        </a:spcAft>
        <a:buSzPct val="130000"/>
        <a:defRPr sz="4400">
          <a:solidFill>
            <a:schemeClr val="tx1"/>
          </a:solidFill>
          <a:latin typeface="黑体" pitchFamily="49" charset="-122"/>
          <a:ea typeface="黑体" pitchFamily="49" charset="-122"/>
          <a:sym typeface="Calibri" pitchFamily="34" charset="0"/>
        </a:defRPr>
      </a:lvl9pPr>
    </p:titleStyle>
    <p:bodyStyle>
      <a:lvl1pPr marL="342900" indent="-342900" algn="l" defTabSz="0" rtl="0" fontAlgn="base">
        <a:spcBef>
          <a:spcPct val="20000"/>
        </a:spcBef>
        <a:spcAft>
          <a:spcPct val="0"/>
        </a:spcAft>
        <a:defRPr sz="3200">
          <a:solidFill>
            <a:schemeClr val="tx1"/>
          </a:solidFill>
          <a:latin typeface="+mn-lt"/>
          <a:ea typeface="+mn-ea"/>
          <a:cs typeface="+mn-cs"/>
          <a:sym typeface="Calibri" pitchFamily="34" charset="0"/>
        </a:defRPr>
      </a:lvl1pPr>
      <a:lvl2pPr marL="742950" indent="-285750" algn="l" defTabSz="0" rtl="0" fontAlgn="base">
        <a:spcBef>
          <a:spcPct val="20000"/>
        </a:spcBef>
        <a:spcAft>
          <a:spcPct val="0"/>
        </a:spcAft>
        <a:defRPr sz="2800">
          <a:solidFill>
            <a:schemeClr val="tx1"/>
          </a:solidFill>
          <a:latin typeface="+mn-lt"/>
          <a:ea typeface="+mn-ea"/>
          <a:sym typeface="Calibri" pitchFamily="34" charset="0"/>
        </a:defRPr>
      </a:lvl2pPr>
      <a:lvl3pPr marL="1143000" indent="-228600" algn="l" defTabSz="0" rtl="0" fontAlgn="base">
        <a:spcBef>
          <a:spcPct val="20000"/>
        </a:spcBef>
        <a:spcAft>
          <a:spcPct val="0"/>
        </a:spcAft>
        <a:defRPr sz="2400">
          <a:solidFill>
            <a:schemeClr val="tx1"/>
          </a:solidFill>
          <a:latin typeface="+mn-lt"/>
          <a:ea typeface="+mn-ea"/>
          <a:sym typeface="Calibri" pitchFamily="34" charset="0"/>
        </a:defRPr>
      </a:lvl3pPr>
      <a:lvl4pPr marL="1600200" indent="-228600" algn="l" defTabSz="0" rtl="0" fontAlgn="base">
        <a:spcBef>
          <a:spcPct val="20000"/>
        </a:spcBef>
        <a:spcAft>
          <a:spcPct val="0"/>
        </a:spcAft>
        <a:defRPr sz="2000">
          <a:solidFill>
            <a:schemeClr val="tx1"/>
          </a:solidFill>
          <a:latin typeface="+mn-lt"/>
          <a:ea typeface="+mn-ea"/>
          <a:sym typeface="Calibri" pitchFamily="34" charset="0"/>
        </a:defRPr>
      </a:lvl4pPr>
      <a:lvl5pPr marL="2057400" indent="-228600" algn="l" defTabSz="0" rtl="0" fontAlgn="base">
        <a:spcBef>
          <a:spcPct val="20000"/>
        </a:spcBef>
        <a:spcAft>
          <a:spcPct val="0"/>
        </a:spcAft>
        <a:defRPr sz="2000">
          <a:solidFill>
            <a:schemeClr val="tx1"/>
          </a:solidFill>
          <a:latin typeface="+mn-lt"/>
          <a:ea typeface="+mn-ea"/>
          <a:sym typeface="Calibri" pitchFamily="34" charset="0"/>
        </a:defRPr>
      </a:lvl5pPr>
      <a:lvl6pPr marL="2514600" indent="-228600" algn="l" defTabSz="0" rtl="0" fontAlgn="base">
        <a:spcBef>
          <a:spcPct val="20000"/>
        </a:spcBef>
        <a:spcAft>
          <a:spcPct val="0"/>
        </a:spcAft>
        <a:defRPr sz="2000">
          <a:solidFill>
            <a:schemeClr val="tx1"/>
          </a:solidFill>
          <a:latin typeface="+mn-lt"/>
          <a:ea typeface="+mn-ea"/>
          <a:sym typeface="Calibri" pitchFamily="34" charset="0"/>
        </a:defRPr>
      </a:lvl6pPr>
      <a:lvl7pPr marL="2971800" indent="-228600" algn="l" defTabSz="0" rtl="0" fontAlgn="base">
        <a:spcBef>
          <a:spcPct val="20000"/>
        </a:spcBef>
        <a:spcAft>
          <a:spcPct val="0"/>
        </a:spcAft>
        <a:defRPr sz="2000">
          <a:solidFill>
            <a:schemeClr val="tx1"/>
          </a:solidFill>
          <a:latin typeface="+mn-lt"/>
          <a:ea typeface="+mn-ea"/>
          <a:sym typeface="Calibri" pitchFamily="34" charset="0"/>
        </a:defRPr>
      </a:lvl7pPr>
      <a:lvl8pPr marL="3429000" indent="-228600" algn="l" defTabSz="0" rtl="0" fontAlgn="base">
        <a:spcBef>
          <a:spcPct val="20000"/>
        </a:spcBef>
        <a:spcAft>
          <a:spcPct val="0"/>
        </a:spcAft>
        <a:defRPr sz="2000">
          <a:solidFill>
            <a:schemeClr val="tx1"/>
          </a:solidFill>
          <a:latin typeface="+mn-lt"/>
          <a:ea typeface="+mn-ea"/>
          <a:sym typeface="Calibri" pitchFamily="34" charset="0"/>
        </a:defRPr>
      </a:lvl8pPr>
      <a:lvl9pPr marL="3886200" indent="-228600" algn="l" defTabSz="0" rtl="0" fontAlgn="base">
        <a:spcBef>
          <a:spcPct val="20000"/>
        </a:spcBef>
        <a:spcAft>
          <a:spcPct val="0"/>
        </a:spcAft>
        <a:defRPr sz="2000">
          <a:solidFill>
            <a:schemeClr val="tx1"/>
          </a:solidFill>
          <a:latin typeface="+mn-lt"/>
          <a:ea typeface="+mn-ea"/>
          <a:sym typeface="Calibri" pitchFamily="34" charset="0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ChangeArrowheads="1"/>
          </p:cNvSpPr>
          <p:nvPr/>
        </p:nvSpPr>
        <p:spPr bwMode="ltGray">
          <a:xfrm>
            <a:off x="417513" y="188913"/>
            <a:ext cx="438150" cy="474662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/>
          </a:p>
        </p:txBody>
      </p:sp>
      <p:sp>
        <p:nvSpPr>
          <p:cNvPr id="1027" name="Rectangle 3"/>
          <p:cNvSpPr>
            <a:spLocks noChangeArrowheads="1"/>
          </p:cNvSpPr>
          <p:nvPr/>
        </p:nvSpPr>
        <p:spPr bwMode="ltGray">
          <a:xfrm>
            <a:off x="800100" y="188913"/>
            <a:ext cx="328613" cy="474662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/>
          </a:p>
        </p:txBody>
      </p:sp>
      <p:sp>
        <p:nvSpPr>
          <p:cNvPr id="1028" name="Rectangle 4"/>
          <p:cNvSpPr>
            <a:spLocks noChangeArrowheads="1"/>
          </p:cNvSpPr>
          <p:nvPr/>
        </p:nvSpPr>
        <p:spPr bwMode="ltGray">
          <a:xfrm>
            <a:off x="541338" y="611188"/>
            <a:ext cx="422275" cy="474662"/>
          </a:xfrm>
          <a:prstGeom prst="rect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/>
          </a:p>
        </p:txBody>
      </p:sp>
      <p:sp>
        <p:nvSpPr>
          <p:cNvPr id="1029" name="Rectangle 5"/>
          <p:cNvSpPr>
            <a:spLocks noChangeArrowheads="1"/>
          </p:cNvSpPr>
          <p:nvPr/>
        </p:nvSpPr>
        <p:spPr bwMode="ltGray">
          <a:xfrm>
            <a:off x="911225" y="611188"/>
            <a:ext cx="368300" cy="474662"/>
          </a:xfrm>
          <a:prstGeom prst="rect">
            <a:avLst/>
          </a:prstGeom>
          <a:gradFill rotWithShape="0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/>
          </a:p>
        </p:txBody>
      </p:sp>
      <p:sp>
        <p:nvSpPr>
          <p:cNvPr id="1030" name="Rectangle 6"/>
          <p:cNvSpPr>
            <a:spLocks noChangeArrowheads="1"/>
          </p:cNvSpPr>
          <p:nvPr/>
        </p:nvSpPr>
        <p:spPr bwMode="ltGray">
          <a:xfrm>
            <a:off x="127000" y="538163"/>
            <a:ext cx="560388" cy="422275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/>
          </a:p>
        </p:txBody>
      </p:sp>
      <p:sp>
        <p:nvSpPr>
          <p:cNvPr id="1031" name="Rectangle 7"/>
          <p:cNvSpPr>
            <a:spLocks noChangeArrowheads="1"/>
          </p:cNvSpPr>
          <p:nvPr/>
        </p:nvSpPr>
        <p:spPr bwMode="gray">
          <a:xfrm>
            <a:off x="762000" y="117475"/>
            <a:ext cx="31750" cy="1052513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/>
          </a:p>
        </p:txBody>
      </p:sp>
      <p:sp>
        <p:nvSpPr>
          <p:cNvPr id="1032" name="Rectangle 8"/>
          <p:cNvSpPr>
            <a:spLocks noChangeArrowheads="1"/>
          </p:cNvSpPr>
          <p:nvPr/>
        </p:nvSpPr>
        <p:spPr bwMode="gray">
          <a:xfrm>
            <a:off x="468313" y="863600"/>
            <a:ext cx="8226425" cy="31750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/>
          </a:p>
        </p:txBody>
      </p:sp>
      <p:sp>
        <p:nvSpPr>
          <p:cNvPr id="1033" name="Rectangle 9"/>
          <p:cNvSpPr>
            <a:spLocks noGrp="1" noChangeArrowheads="1"/>
          </p:cNvSpPr>
          <p:nvPr>
            <p:ph type="title"/>
          </p:nvPr>
        </p:nvSpPr>
        <p:spPr bwMode="auto">
          <a:xfrm>
            <a:off x="1116013" y="44450"/>
            <a:ext cx="7793037" cy="779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34" name="Rectangle 10"/>
          <p:cNvSpPr>
            <a:spLocks noGrp="1" noChangeArrowheads="1"/>
          </p:cNvSpPr>
          <p:nvPr>
            <p:ph type="body" idx="1"/>
          </p:nvPr>
        </p:nvSpPr>
        <p:spPr bwMode="auto">
          <a:xfrm>
            <a:off x="44450" y="1196975"/>
            <a:ext cx="9036050" cy="4935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90123" name="Rectangle 11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0" y="6324600"/>
            <a:ext cx="62484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spcBef>
                <a:spcPct val="0"/>
              </a:spcBef>
              <a:buClrTx/>
              <a:buSzTx/>
              <a:buFontTx/>
              <a:buNone/>
              <a:defRPr kumimoji="0" sz="14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36" name="슬라이드 번호 개체 틀 5"/>
          <p:cNvSpPr>
            <a:spLocks/>
          </p:cNvSpPr>
          <p:nvPr/>
        </p:nvSpPr>
        <p:spPr bwMode="auto">
          <a:xfrm>
            <a:off x="8604250" y="6381750"/>
            <a:ext cx="431800" cy="31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r" latinLnBrk="1">
              <a:spcBef>
                <a:spcPct val="0"/>
              </a:spcBef>
              <a:buClrTx/>
              <a:buSzTx/>
              <a:buFontTx/>
              <a:buNone/>
            </a:pPr>
            <a:fld id="{41F86EBB-34BA-4480-9829-56B28426BCE2}" type="slidenum">
              <a:rPr kumimoji="0" lang="ko-KR" altLang="en-US" sz="1200" b="1">
                <a:solidFill>
                  <a:srgbClr val="2C3A50"/>
                </a:solidFill>
                <a:latin typeface="Times New Roman" pitchFamily="18" charset="0"/>
                <a:ea typeface="Gulim" pitchFamily="34" charset="-127"/>
              </a:rPr>
              <a:pPr algn="r" latinLnBrk="1">
                <a:spcBef>
                  <a:spcPct val="0"/>
                </a:spcBef>
                <a:buClrTx/>
                <a:buSzTx/>
                <a:buFontTx/>
                <a:buNone/>
              </a:pPr>
              <a:t>‹#›</a:t>
            </a:fld>
            <a:endParaRPr kumimoji="0" lang="en-US" altLang="ko-KR" sz="1200" b="1">
              <a:solidFill>
                <a:srgbClr val="2C3A50"/>
              </a:solidFill>
              <a:latin typeface="Times New Roman" pitchFamily="18" charset="0"/>
              <a:ea typeface="Gulim" pitchFamily="34" charset="-127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700" r:id="rId13"/>
    <p:sldLayoutId id="2147483701" r:id="rId14"/>
    <p:sldLayoutId id="2147483702" r:id="rId15"/>
    <p:sldLayoutId id="2147483703" r:id="rId16"/>
    <p:sldLayoutId id="2147483704" r:id="rId17"/>
    <p:sldLayoutId id="2147483705" r:id="rId18"/>
    <p:sldLayoutId id="2147483706" r:id="rId19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ahoma" pitchFamily="34" charset="0"/>
          <a:ea typeface="宋体" pitchFamily="2" charset="-122"/>
        </a:defRPr>
      </a:lvl2pPr>
      <a:lvl3pPr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ahoma" pitchFamily="34" charset="0"/>
          <a:ea typeface="宋体" pitchFamily="2" charset="-122"/>
        </a:defRPr>
      </a:lvl3pPr>
      <a:lvl4pPr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ahoma" pitchFamily="34" charset="0"/>
          <a:ea typeface="宋体" pitchFamily="2" charset="-122"/>
        </a:defRPr>
      </a:lvl4pPr>
      <a:lvl5pPr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ahoma" pitchFamily="34" charset="0"/>
          <a:ea typeface="宋体" pitchFamily="2" charset="-122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ahoma" pitchFamily="34" charset="0"/>
          <a:ea typeface="宋体" pitchFamily="2" charset="-122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ahoma" pitchFamily="34" charset="0"/>
          <a:ea typeface="宋体" pitchFamily="2" charset="-122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ahoma" pitchFamily="34" charset="0"/>
          <a:ea typeface="宋体" pitchFamily="2" charset="-122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ahoma" pitchFamily="34" charset="0"/>
          <a:ea typeface="宋体" pitchFamily="2" charset="-122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itchFamily="2" charset="2"/>
        <a:buChar char="n"/>
        <a:defRPr kumimoji="1"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SzPct val="55000"/>
        <a:buFont typeface="Wingdings" pitchFamily="2" charset="2"/>
        <a:buChar char="n"/>
        <a:defRPr kumimoji="1" sz="22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5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55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kumimoji="1" sz="16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kumimoji="1" sz="16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kumimoji="1" sz="16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kumimoji="1" sz="16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kumimoji="1"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8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8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Box 4"/>
          <p:cNvSpPr>
            <a:spLocks noChangeArrowheads="1"/>
          </p:cNvSpPr>
          <p:nvPr/>
        </p:nvSpPr>
        <p:spPr bwMode="auto">
          <a:xfrm>
            <a:off x="817670" y="2171736"/>
            <a:ext cx="7508660" cy="8425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45715">
            <a:spAutoFit/>
          </a:bodyPr>
          <a:lstStyle/>
          <a:p>
            <a:pPr algn="ctr">
              <a:lnSpc>
                <a:spcPts val="7200"/>
              </a:lnSpc>
            </a:pPr>
            <a:r>
              <a:rPr lang="zh-CN" altLang="en-US" sz="4800" b="1" dirty="0">
                <a:solidFill>
                  <a:srgbClr val="0070C0"/>
                </a:solidFill>
                <a:latin typeface="黑体" pitchFamily="49" charset="-122"/>
                <a:ea typeface="黑体" pitchFamily="49" charset="-122"/>
                <a:sym typeface="黑体" pitchFamily="49" charset="-122"/>
              </a:rPr>
              <a:t>课程设计小组汇报</a:t>
            </a:r>
            <a:endParaRPr lang="en-US" altLang="zh-CN" sz="4800" b="1" dirty="0">
              <a:solidFill>
                <a:srgbClr val="0070C0"/>
              </a:solidFill>
              <a:latin typeface="黑体" pitchFamily="49" charset="-122"/>
              <a:ea typeface="黑体" pitchFamily="49" charset="-122"/>
              <a:sym typeface="黑体" pitchFamily="49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227588A-B36F-470B-BE16-6AA0D2584E46}"/>
              </a:ext>
            </a:extLst>
          </p:cNvPr>
          <p:cNvSpPr txBox="1"/>
          <p:nvPr/>
        </p:nvSpPr>
        <p:spPr>
          <a:xfrm>
            <a:off x="1219296" y="425536"/>
            <a:ext cx="64260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0070C0"/>
                </a:solidFill>
                <a:latin typeface="黑体" pitchFamily="49" charset="-122"/>
                <a:ea typeface="黑体" pitchFamily="49" charset="-122"/>
                <a:sym typeface="黑体" pitchFamily="49" charset="-122"/>
              </a:rPr>
              <a:t>地学数据三维可视化</a:t>
            </a:r>
            <a:endParaRPr lang="zh-CN" altLang="en-US" sz="2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00F8C5D-A043-CFDB-3A9C-44FAA6A462BE}"/>
              </a:ext>
            </a:extLst>
          </p:cNvPr>
          <p:cNvSpPr txBox="1"/>
          <p:nvPr/>
        </p:nvSpPr>
        <p:spPr>
          <a:xfrm>
            <a:off x="2895648" y="4895808"/>
            <a:ext cx="4400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组员： 刘富祖  易智楠  包钰华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EF295D-3222-FB00-6263-1361A7FDD1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Box 4">
            <a:extLst>
              <a:ext uri="{FF2B5EF4-FFF2-40B4-BE49-F238E27FC236}">
                <a16:creationId xmlns:a16="http://schemas.microsoft.com/office/drawing/2014/main" id="{41B09DD6-E761-1894-64F8-3B04B288CB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7670" y="2586467"/>
            <a:ext cx="7508660" cy="78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45715">
            <a:spAutoFit/>
          </a:bodyPr>
          <a:lstStyle/>
          <a:p>
            <a:pPr algn="ctr"/>
            <a:r>
              <a:rPr lang="zh-CN" altLang="en-US" sz="4800" b="1" dirty="0">
                <a:solidFill>
                  <a:srgbClr val="0070C0"/>
                </a:solidFill>
              </a:rPr>
              <a:t>三、三维数据可视化部分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F7F86F3-5A7D-4D24-FFD2-CF487BABD39E}"/>
              </a:ext>
            </a:extLst>
          </p:cNvPr>
          <p:cNvSpPr txBox="1"/>
          <p:nvPr/>
        </p:nvSpPr>
        <p:spPr>
          <a:xfrm>
            <a:off x="1219296" y="425536"/>
            <a:ext cx="64260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0070C0"/>
                </a:solidFill>
                <a:latin typeface="黑体" pitchFamily="49" charset="-122"/>
                <a:ea typeface="黑体" pitchFamily="49" charset="-122"/>
                <a:sym typeface="黑体" pitchFamily="49" charset="-122"/>
              </a:rPr>
              <a:t>地学数据三维可视化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42390904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56D265-902F-C794-92FF-4DBD5E8A53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5BB11B8-2ACD-9EA0-C6E9-E9ADF85A8398}"/>
              </a:ext>
            </a:extLst>
          </p:cNvPr>
          <p:cNvSpPr txBox="1"/>
          <p:nvPr/>
        </p:nvSpPr>
        <p:spPr>
          <a:xfrm>
            <a:off x="730360" y="1004591"/>
            <a:ext cx="7997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0070C0"/>
                </a:solidFill>
              </a:rPr>
              <a:t>        核心功能介绍</a:t>
            </a:r>
            <a:endParaRPr lang="en-US" altLang="zh-CN" dirty="0">
              <a:solidFill>
                <a:srgbClr val="0070C0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1E17527-ED73-6629-5725-66A6D11684E3}"/>
              </a:ext>
            </a:extLst>
          </p:cNvPr>
          <p:cNvSpPr txBox="1"/>
          <p:nvPr/>
        </p:nvSpPr>
        <p:spPr>
          <a:xfrm>
            <a:off x="1219296" y="425536"/>
            <a:ext cx="60069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0070C0"/>
                </a:solidFill>
              </a:rPr>
              <a:t>三维可视化部分</a:t>
            </a:r>
            <a:endParaRPr lang="zh-CN" altLang="en-US" sz="200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BF883D7-F4C2-50B3-0BF9-4EEB46498E8F}"/>
              </a:ext>
            </a:extLst>
          </p:cNvPr>
          <p:cNvSpPr txBox="1"/>
          <p:nvPr/>
        </p:nvSpPr>
        <p:spPr>
          <a:xfrm>
            <a:off x="450968" y="1548921"/>
            <a:ext cx="3911488" cy="464742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0070C0"/>
                </a:solidFill>
                <a:latin typeface="+mn-ea"/>
              </a:rPr>
              <a:t>地形数据处理</a:t>
            </a:r>
            <a:endParaRPr lang="en-US" altLang="zh-CN" b="1" dirty="0">
              <a:solidFill>
                <a:srgbClr val="0070C0"/>
              </a:solidFill>
              <a:latin typeface="+mn-ea"/>
            </a:endParaRPr>
          </a:p>
          <a:p>
            <a:endParaRPr lang="en-US" altLang="zh-CN" sz="1600" b="1" dirty="0">
              <a:latin typeface="+mn-ea"/>
            </a:endParaRPr>
          </a:p>
          <a:p>
            <a:r>
              <a:rPr lang="zh-CN" altLang="en-US" sz="1600" b="1" dirty="0">
                <a:solidFill>
                  <a:srgbClr val="0070C0"/>
                </a:solidFill>
                <a:latin typeface="+mn-ea"/>
              </a:rPr>
              <a:t>核心解析器：</a:t>
            </a:r>
            <a:endParaRPr lang="en-US" altLang="zh-CN" sz="1600" b="1" dirty="0">
              <a:latin typeface="+mn-ea"/>
            </a:endParaRPr>
          </a:p>
          <a:p>
            <a:r>
              <a:rPr lang="en-US" altLang="zh-CN" sz="1600" b="1" dirty="0">
                <a:latin typeface="+mn-ea"/>
              </a:rPr>
              <a:t>DemLoader.js</a:t>
            </a:r>
            <a:r>
              <a:rPr lang="en-US" altLang="zh-CN" sz="1600" dirty="0">
                <a:latin typeface="+mn-ea"/>
              </a:rPr>
              <a:t> ——</a:t>
            </a:r>
            <a:r>
              <a:rPr lang="zh-CN" altLang="en-US" sz="1600" dirty="0">
                <a:latin typeface="+mn-ea"/>
              </a:rPr>
              <a:t>地形高程数据加载器</a:t>
            </a:r>
          </a:p>
          <a:p>
            <a:r>
              <a:rPr lang="en-US" altLang="zh-CN" sz="1600" b="1" dirty="0">
                <a:latin typeface="+mn-ea"/>
              </a:rPr>
              <a:t>load()</a:t>
            </a:r>
            <a:r>
              <a:rPr lang="zh-CN" altLang="en-US" sz="1600" b="1" dirty="0">
                <a:latin typeface="+mn-ea"/>
              </a:rPr>
              <a:t>方法</a:t>
            </a:r>
            <a:r>
              <a:rPr lang="zh-CN" altLang="en-US" sz="1600" dirty="0">
                <a:latin typeface="+mn-ea"/>
              </a:rPr>
              <a:t> </a:t>
            </a:r>
            <a:r>
              <a:rPr lang="en-US" altLang="zh-CN" sz="1600" dirty="0">
                <a:latin typeface="+mn-ea"/>
              </a:rPr>
              <a:t>—— </a:t>
            </a:r>
            <a:r>
              <a:rPr lang="zh-CN" altLang="en-US" sz="1600" dirty="0">
                <a:latin typeface="+mn-ea"/>
              </a:rPr>
              <a:t>异步数据加载与验证</a:t>
            </a:r>
          </a:p>
          <a:p>
            <a:endParaRPr lang="en-US" altLang="zh-CN" b="1" dirty="0">
              <a:latin typeface="+mn-ea"/>
            </a:endParaRPr>
          </a:p>
          <a:p>
            <a:r>
              <a:rPr lang="zh-CN" altLang="en-US" sz="1600" b="1" dirty="0">
                <a:solidFill>
                  <a:srgbClr val="0070C0"/>
                </a:solidFill>
                <a:latin typeface="+mn-ea"/>
              </a:rPr>
              <a:t>数据处理流程：</a:t>
            </a:r>
            <a:endParaRPr lang="en-US" altLang="zh-CN" sz="1400" b="1" dirty="0">
              <a:latin typeface="+mn-ea"/>
            </a:endParaRPr>
          </a:p>
          <a:p>
            <a:r>
              <a:rPr lang="en-US" altLang="zh-CN" sz="1600" b="1" dirty="0">
                <a:latin typeface="+mn-ea"/>
              </a:rPr>
              <a:t>1.</a:t>
            </a:r>
            <a:r>
              <a:rPr lang="zh-CN" altLang="en-US" sz="1600" b="1" dirty="0">
                <a:latin typeface="+mn-ea"/>
              </a:rPr>
              <a:t>格式解析</a:t>
            </a:r>
            <a:r>
              <a:rPr lang="zh-CN" altLang="en-US" sz="1600" dirty="0">
                <a:latin typeface="+mn-ea"/>
              </a:rPr>
              <a:t> </a:t>
            </a:r>
            <a:r>
              <a:rPr lang="en-US" altLang="zh-CN" sz="1600" dirty="0">
                <a:latin typeface="+mn-ea"/>
              </a:rPr>
              <a:t>—— </a:t>
            </a:r>
            <a:r>
              <a:rPr lang="zh-CN" altLang="en-US" sz="1600" dirty="0">
                <a:latin typeface="+mn-ea"/>
              </a:rPr>
              <a:t>读取</a:t>
            </a:r>
            <a:r>
              <a:rPr lang="en-US" altLang="zh-CN" sz="1600" dirty="0">
                <a:latin typeface="+mn-ea"/>
              </a:rPr>
              <a:t>TIFF</a:t>
            </a:r>
            <a:r>
              <a:rPr lang="zh-CN" altLang="en-US" sz="1600" dirty="0">
                <a:latin typeface="+mn-ea"/>
              </a:rPr>
              <a:t>栅格数据</a:t>
            </a:r>
          </a:p>
          <a:p>
            <a:r>
              <a:rPr lang="en-US" altLang="zh-CN" sz="1600" b="1" dirty="0">
                <a:latin typeface="+mn-ea"/>
              </a:rPr>
              <a:t>2.</a:t>
            </a:r>
            <a:r>
              <a:rPr lang="zh-CN" altLang="en-US" sz="1600" b="1" dirty="0">
                <a:latin typeface="+mn-ea"/>
              </a:rPr>
              <a:t>有效性验证</a:t>
            </a:r>
            <a:r>
              <a:rPr lang="zh-CN" altLang="en-US" sz="1600" dirty="0">
                <a:latin typeface="+mn-ea"/>
              </a:rPr>
              <a:t> </a:t>
            </a:r>
            <a:r>
              <a:rPr lang="en-US" altLang="zh-CN" sz="1600" dirty="0">
                <a:latin typeface="+mn-ea"/>
              </a:rPr>
              <a:t>—— </a:t>
            </a:r>
            <a:r>
              <a:rPr lang="zh-CN" altLang="en-US" sz="1600" dirty="0">
                <a:latin typeface="+mn-ea"/>
              </a:rPr>
              <a:t>过滤无效数据点</a:t>
            </a:r>
          </a:p>
          <a:p>
            <a:r>
              <a:rPr lang="en-US" altLang="zh-CN" sz="1600" b="1" dirty="0">
                <a:latin typeface="+mn-ea"/>
              </a:rPr>
              <a:t>3.</a:t>
            </a:r>
            <a:r>
              <a:rPr lang="zh-CN" altLang="en-US" sz="1600" b="1" dirty="0">
                <a:latin typeface="+mn-ea"/>
              </a:rPr>
              <a:t>范围计算</a:t>
            </a:r>
            <a:r>
              <a:rPr lang="zh-CN" altLang="en-US" sz="1600" dirty="0">
                <a:latin typeface="+mn-ea"/>
              </a:rPr>
              <a:t> </a:t>
            </a:r>
            <a:r>
              <a:rPr lang="en-US" altLang="zh-CN" sz="1600" dirty="0">
                <a:latin typeface="+mn-ea"/>
              </a:rPr>
              <a:t>—— </a:t>
            </a:r>
            <a:r>
              <a:rPr lang="zh-CN" altLang="en-US" sz="1600" dirty="0">
                <a:latin typeface="+mn-ea"/>
              </a:rPr>
              <a:t>自动计算高程范围</a:t>
            </a:r>
          </a:p>
          <a:p>
            <a:r>
              <a:rPr lang="en-US" altLang="zh-CN" sz="1600" b="1" dirty="0">
                <a:latin typeface="+mn-ea"/>
              </a:rPr>
              <a:t>4.</a:t>
            </a:r>
            <a:r>
              <a:rPr lang="zh-CN" altLang="en-US" sz="1600" b="1" dirty="0">
                <a:latin typeface="+mn-ea"/>
              </a:rPr>
              <a:t>数据标准化</a:t>
            </a:r>
            <a:r>
              <a:rPr lang="zh-CN" altLang="en-US" sz="1600" dirty="0">
                <a:latin typeface="+mn-ea"/>
              </a:rPr>
              <a:t> </a:t>
            </a:r>
            <a:r>
              <a:rPr lang="en-US" altLang="zh-CN" sz="1600" dirty="0">
                <a:latin typeface="+mn-ea"/>
              </a:rPr>
              <a:t>—— </a:t>
            </a:r>
            <a:r>
              <a:rPr lang="zh-CN" altLang="en-US" sz="1600" dirty="0">
                <a:latin typeface="+mn-ea"/>
              </a:rPr>
              <a:t>转换为</a:t>
            </a:r>
            <a:r>
              <a:rPr lang="en-US" altLang="zh-CN" sz="1600" dirty="0">
                <a:latin typeface="+mn-ea"/>
              </a:rPr>
              <a:t>Float32Array</a:t>
            </a:r>
          </a:p>
          <a:p>
            <a:endParaRPr lang="en-US" altLang="zh-CN" b="1" dirty="0">
              <a:latin typeface="+mn-ea"/>
            </a:endParaRPr>
          </a:p>
          <a:p>
            <a:r>
              <a:rPr lang="zh-CN" altLang="en-US" sz="1600" b="1" dirty="0">
                <a:solidFill>
                  <a:srgbClr val="0070C0"/>
                </a:solidFill>
                <a:latin typeface="+mn-ea"/>
              </a:rPr>
              <a:t>技术亮点：</a:t>
            </a:r>
            <a:endParaRPr lang="en-US" altLang="zh-CN" sz="1600" b="1" dirty="0">
              <a:solidFill>
                <a:srgbClr val="0070C0"/>
              </a:solidFill>
              <a:latin typeface="+mn-ea"/>
            </a:endParaRPr>
          </a:p>
          <a:p>
            <a:r>
              <a:rPr lang="zh-CN" altLang="en-US" sz="1600" b="1" dirty="0">
                <a:latin typeface="+mn-ea"/>
              </a:rPr>
              <a:t>支持标准</a:t>
            </a:r>
            <a:r>
              <a:rPr lang="en-US" altLang="zh-CN" sz="1600" b="1" dirty="0" err="1">
                <a:latin typeface="+mn-ea"/>
              </a:rPr>
              <a:t>GeoTIFF</a:t>
            </a:r>
            <a:r>
              <a:rPr lang="zh-CN" altLang="en-US" sz="1600" b="1" dirty="0">
                <a:latin typeface="+mn-ea"/>
              </a:rPr>
              <a:t>格式</a:t>
            </a:r>
          </a:p>
          <a:p>
            <a:r>
              <a:rPr lang="zh-CN" altLang="en-US" sz="1600" b="1" dirty="0">
                <a:latin typeface="+mn-ea"/>
              </a:rPr>
              <a:t>自动处理无效值</a:t>
            </a:r>
            <a:r>
              <a:rPr lang="en-US" altLang="zh-CN" sz="1600" b="1" dirty="0">
                <a:latin typeface="+mn-ea"/>
              </a:rPr>
              <a:t>(</a:t>
            </a:r>
            <a:r>
              <a:rPr lang="en-US" altLang="zh-CN" sz="1600" b="1" dirty="0" err="1">
                <a:latin typeface="+mn-ea"/>
              </a:rPr>
              <a:t>NaN</a:t>
            </a:r>
            <a:r>
              <a:rPr lang="en-US" altLang="zh-CN" sz="1600" b="1" dirty="0">
                <a:latin typeface="+mn-ea"/>
              </a:rPr>
              <a:t>/Infinity)</a:t>
            </a:r>
          </a:p>
          <a:p>
            <a:r>
              <a:rPr lang="zh-CN" altLang="en-US" sz="1600" b="1" dirty="0">
                <a:latin typeface="+mn-ea"/>
              </a:rPr>
              <a:t>安全范围检查</a:t>
            </a:r>
            <a:r>
              <a:rPr lang="en-US" altLang="zh-CN" sz="1600" b="1" dirty="0">
                <a:latin typeface="+mn-ea"/>
              </a:rPr>
              <a:t>(-15000m~15000m)</a:t>
            </a:r>
          </a:p>
          <a:p>
            <a:r>
              <a:rPr lang="zh-CN" altLang="en-US" sz="1600" b="1" dirty="0">
                <a:latin typeface="+mn-ea"/>
              </a:rPr>
              <a:t>错误处理与用户反馈</a:t>
            </a:r>
            <a:endParaRPr lang="zh-CN" altLang="en-US" sz="2000" b="1" dirty="0">
              <a:latin typeface="+mn-ea"/>
            </a:endParaRPr>
          </a:p>
          <a:p>
            <a:endParaRPr lang="zh-CN" altLang="en-US" dirty="0">
              <a:latin typeface="+mn-ea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01EFB1D-245F-DCD2-149C-4A7480B285CB}"/>
              </a:ext>
            </a:extLst>
          </p:cNvPr>
          <p:cNvSpPr txBox="1"/>
          <p:nvPr/>
        </p:nvSpPr>
        <p:spPr>
          <a:xfrm>
            <a:off x="4696842" y="1546937"/>
            <a:ext cx="3716798" cy="461664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0070C0"/>
                </a:solidFill>
                <a:latin typeface="+mn-ea"/>
              </a:rPr>
              <a:t>地形网格生成</a:t>
            </a:r>
            <a:endParaRPr lang="en-US" altLang="zh-CN" b="1" dirty="0">
              <a:solidFill>
                <a:srgbClr val="0070C0"/>
              </a:solidFill>
              <a:latin typeface="+mn-ea"/>
            </a:endParaRPr>
          </a:p>
          <a:p>
            <a:endParaRPr lang="en-US" altLang="zh-CN" sz="1600" b="1" dirty="0">
              <a:latin typeface="+mn-ea"/>
            </a:endParaRPr>
          </a:p>
          <a:p>
            <a:r>
              <a:rPr lang="zh-CN" altLang="en-US" sz="1600" b="1" dirty="0">
                <a:solidFill>
                  <a:srgbClr val="0070C0"/>
                </a:solidFill>
                <a:latin typeface="+mn-ea"/>
              </a:rPr>
              <a:t>核心生成器：</a:t>
            </a:r>
            <a:endParaRPr lang="en-US" altLang="zh-CN" sz="1600" b="1" dirty="0">
              <a:solidFill>
                <a:srgbClr val="0070C0"/>
              </a:solidFill>
              <a:latin typeface="+mn-ea"/>
            </a:endParaRPr>
          </a:p>
          <a:p>
            <a:r>
              <a:rPr lang="en-US" altLang="zh-CN" sz="1600" b="1" dirty="0">
                <a:latin typeface="+mn-ea"/>
              </a:rPr>
              <a:t>TerrainMesh.js</a:t>
            </a:r>
            <a:r>
              <a:rPr lang="en-US" altLang="zh-CN" sz="1600" dirty="0">
                <a:latin typeface="+mn-ea"/>
              </a:rPr>
              <a:t> —— </a:t>
            </a:r>
            <a:r>
              <a:rPr lang="zh-CN" altLang="en-US" sz="1600" dirty="0">
                <a:latin typeface="+mn-ea"/>
              </a:rPr>
              <a:t>地形几何体生成</a:t>
            </a:r>
          </a:p>
          <a:p>
            <a:r>
              <a:rPr lang="en-US" altLang="zh-CN" sz="1600" b="1" dirty="0" err="1">
                <a:latin typeface="+mn-ea"/>
              </a:rPr>
              <a:t>createMesh</a:t>
            </a:r>
            <a:r>
              <a:rPr lang="en-US" altLang="zh-CN" sz="1600" b="1" dirty="0">
                <a:latin typeface="+mn-ea"/>
              </a:rPr>
              <a:t>()</a:t>
            </a:r>
            <a:r>
              <a:rPr lang="en-US" altLang="zh-CN" sz="1600" dirty="0">
                <a:latin typeface="+mn-ea"/>
              </a:rPr>
              <a:t> —— </a:t>
            </a:r>
            <a:r>
              <a:rPr lang="zh-CN" altLang="en-US" sz="1600" dirty="0">
                <a:latin typeface="+mn-ea"/>
              </a:rPr>
              <a:t>网格创建方法</a:t>
            </a:r>
          </a:p>
          <a:p>
            <a:r>
              <a:rPr lang="en-US" altLang="zh-CN" sz="1600" b="1" dirty="0" err="1">
                <a:latin typeface="+mn-ea"/>
              </a:rPr>
              <a:t>updateColor</a:t>
            </a:r>
            <a:r>
              <a:rPr lang="en-US" altLang="zh-CN" sz="1600" b="1" dirty="0">
                <a:latin typeface="+mn-ea"/>
              </a:rPr>
              <a:t>()</a:t>
            </a:r>
            <a:r>
              <a:rPr lang="en-US" altLang="zh-CN" sz="1600" dirty="0">
                <a:latin typeface="+mn-ea"/>
              </a:rPr>
              <a:t> —— </a:t>
            </a:r>
            <a:r>
              <a:rPr lang="zh-CN" altLang="en-US" sz="1600" dirty="0">
                <a:latin typeface="+mn-ea"/>
              </a:rPr>
              <a:t>颜色映射应用</a:t>
            </a:r>
          </a:p>
          <a:p>
            <a:endParaRPr lang="en-US" altLang="zh-CN" b="1" dirty="0">
              <a:latin typeface="+mn-ea"/>
            </a:endParaRPr>
          </a:p>
          <a:p>
            <a:r>
              <a:rPr lang="zh-CN" altLang="en-US" sz="1600" b="1" dirty="0">
                <a:solidFill>
                  <a:srgbClr val="0070C0"/>
                </a:solidFill>
                <a:latin typeface="+mn-ea"/>
              </a:rPr>
              <a:t>生成算法</a:t>
            </a:r>
            <a:r>
              <a:rPr lang="zh-CN" altLang="en-US" sz="1600" b="1" dirty="0">
                <a:latin typeface="+mn-ea"/>
              </a:rPr>
              <a:t>：</a:t>
            </a:r>
          </a:p>
          <a:p>
            <a:r>
              <a:rPr lang="zh-CN" altLang="en-US" sz="1600" b="1" dirty="0">
                <a:latin typeface="+mn-ea"/>
              </a:rPr>
              <a:t>几何体创建</a:t>
            </a:r>
            <a:r>
              <a:rPr lang="zh-CN" altLang="en-US" sz="1600" dirty="0">
                <a:latin typeface="+mn-ea"/>
              </a:rPr>
              <a:t> </a:t>
            </a:r>
            <a:r>
              <a:rPr lang="en-US" altLang="zh-CN" sz="1600" dirty="0">
                <a:latin typeface="+mn-ea"/>
              </a:rPr>
              <a:t>- </a:t>
            </a:r>
            <a:r>
              <a:rPr lang="en-US" altLang="zh-CN" sz="1600" dirty="0" err="1">
                <a:latin typeface="+mn-ea"/>
              </a:rPr>
              <a:t>PlaneGeometry</a:t>
            </a:r>
            <a:r>
              <a:rPr lang="zh-CN" altLang="en-US" sz="1600" dirty="0">
                <a:latin typeface="+mn-ea"/>
              </a:rPr>
              <a:t>基础网格</a:t>
            </a:r>
          </a:p>
          <a:p>
            <a:r>
              <a:rPr lang="zh-CN" altLang="en-US" sz="1600" b="1" dirty="0">
                <a:latin typeface="+mn-ea"/>
              </a:rPr>
              <a:t>高程映射</a:t>
            </a:r>
            <a:r>
              <a:rPr lang="zh-CN" altLang="en-US" sz="1600" dirty="0">
                <a:latin typeface="+mn-ea"/>
              </a:rPr>
              <a:t> </a:t>
            </a:r>
            <a:r>
              <a:rPr lang="en-US" altLang="zh-CN" sz="1600" dirty="0">
                <a:latin typeface="+mn-ea"/>
              </a:rPr>
              <a:t>- </a:t>
            </a:r>
            <a:r>
              <a:rPr lang="zh-CN" altLang="en-US" sz="1600" dirty="0">
                <a:latin typeface="+mn-ea"/>
              </a:rPr>
              <a:t>数据点到顶点坐标转换</a:t>
            </a:r>
          </a:p>
          <a:p>
            <a:r>
              <a:rPr lang="zh-CN" altLang="en-US" sz="1600" b="1" dirty="0">
                <a:latin typeface="+mn-ea"/>
              </a:rPr>
              <a:t>法线计算</a:t>
            </a:r>
            <a:r>
              <a:rPr lang="zh-CN" altLang="en-US" sz="1600" dirty="0">
                <a:latin typeface="+mn-ea"/>
              </a:rPr>
              <a:t> </a:t>
            </a:r>
            <a:r>
              <a:rPr lang="en-US" altLang="zh-CN" sz="1600" dirty="0">
                <a:latin typeface="+mn-ea"/>
              </a:rPr>
              <a:t>- </a:t>
            </a:r>
            <a:r>
              <a:rPr lang="zh-CN" altLang="en-US" sz="1600" dirty="0">
                <a:latin typeface="+mn-ea"/>
              </a:rPr>
              <a:t>自动计算表面法向</a:t>
            </a:r>
          </a:p>
          <a:p>
            <a:r>
              <a:rPr lang="zh-CN" altLang="en-US" sz="1600" b="1" dirty="0">
                <a:latin typeface="+mn-ea"/>
              </a:rPr>
              <a:t>颜色应用</a:t>
            </a:r>
            <a:r>
              <a:rPr lang="zh-CN" altLang="en-US" sz="1600" dirty="0">
                <a:latin typeface="+mn-ea"/>
              </a:rPr>
              <a:t> </a:t>
            </a:r>
            <a:r>
              <a:rPr lang="en-US" altLang="zh-CN" sz="1600" dirty="0">
                <a:latin typeface="+mn-ea"/>
              </a:rPr>
              <a:t>- </a:t>
            </a:r>
            <a:r>
              <a:rPr lang="zh-CN" altLang="en-US" sz="1600" dirty="0">
                <a:latin typeface="+mn-ea"/>
              </a:rPr>
              <a:t>顶点着色技术</a:t>
            </a:r>
            <a:endParaRPr lang="en-US" altLang="zh-CN" b="1" dirty="0">
              <a:latin typeface="+mn-ea"/>
            </a:endParaRPr>
          </a:p>
          <a:p>
            <a:endParaRPr lang="en-US" altLang="zh-CN" b="1" dirty="0">
              <a:latin typeface="+mn-ea"/>
            </a:endParaRPr>
          </a:p>
          <a:p>
            <a:r>
              <a:rPr lang="zh-CN" altLang="en-US" sz="1600" b="1" dirty="0">
                <a:solidFill>
                  <a:srgbClr val="0070C0"/>
                </a:solidFill>
                <a:latin typeface="+mn-ea"/>
              </a:rPr>
              <a:t>性能优化：</a:t>
            </a:r>
          </a:p>
          <a:p>
            <a:r>
              <a:rPr lang="zh-CN" altLang="en-US" sz="1600" b="1" dirty="0">
                <a:latin typeface="+mn-ea"/>
              </a:rPr>
              <a:t>分段控制</a:t>
            </a:r>
            <a:r>
              <a:rPr lang="zh-CN" altLang="en-US" sz="1600" dirty="0">
                <a:latin typeface="+mn-ea"/>
              </a:rPr>
              <a:t> </a:t>
            </a:r>
            <a:r>
              <a:rPr lang="en-US" altLang="zh-CN" sz="1600" dirty="0">
                <a:latin typeface="+mn-ea"/>
              </a:rPr>
              <a:t>- </a:t>
            </a:r>
            <a:r>
              <a:rPr lang="zh-CN" altLang="en-US" sz="1600" dirty="0">
                <a:latin typeface="+mn-ea"/>
              </a:rPr>
              <a:t>智能网格密度优化</a:t>
            </a:r>
          </a:p>
          <a:p>
            <a:r>
              <a:rPr lang="zh-CN" altLang="en-US" sz="1600" b="1" dirty="0">
                <a:latin typeface="+mn-ea"/>
              </a:rPr>
              <a:t>缓冲区复用</a:t>
            </a:r>
            <a:r>
              <a:rPr lang="zh-CN" altLang="en-US" sz="1600" dirty="0">
                <a:latin typeface="+mn-ea"/>
              </a:rPr>
              <a:t> </a:t>
            </a:r>
            <a:r>
              <a:rPr lang="en-US" altLang="zh-CN" sz="1600" dirty="0">
                <a:latin typeface="+mn-ea"/>
              </a:rPr>
              <a:t>- </a:t>
            </a:r>
            <a:r>
              <a:rPr lang="zh-CN" altLang="en-US" sz="1600" dirty="0">
                <a:latin typeface="+mn-ea"/>
              </a:rPr>
              <a:t>减少内存分配</a:t>
            </a:r>
          </a:p>
          <a:p>
            <a:r>
              <a:rPr lang="zh-CN" altLang="en-US" sz="1600" b="1" dirty="0">
                <a:latin typeface="+mn-ea"/>
              </a:rPr>
              <a:t>批量处理</a:t>
            </a:r>
            <a:r>
              <a:rPr lang="zh-CN" altLang="en-US" sz="1600" dirty="0">
                <a:latin typeface="+mn-ea"/>
              </a:rPr>
              <a:t> </a:t>
            </a:r>
            <a:r>
              <a:rPr lang="en-US" altLang="zh-CN" sz="1600" dirty="0">
                <a:latin typeface="+mn-ea"/>
              </a:rPr>
              <a:t>- </a:t>
            </a:r>
            <a:r>
              <a:rPr lang="zh-CN" altLang="en-US" sz="1600" dirty="0">
                <a:latin typeface="+mn-ea"/>
              </a:rPr>
              <a:t>高效数据映射算法</a:t>
            </a:r>
            <a:endParaRPr lang="en-US" altLang="zh-CN" sz="1600" b="1" dirty="0">
              <a:latin typeface="+mn-ea"/>
            </a:endParaRPr>
          </a:p>
          <a:p>
            <a:endParaRPr lang="zh-CN" altLang="en-US" sz="16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786562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89B90B-DF5E-41D8-8898-2244BD008A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5C77F69-4553-CDCA-91E9-0B091354DC2B}"/>
              </a:ext>
            </a:extLst>
          </p:cNvPr>
          <p:cNvSpPr txBox="1"/>
          <p:nvPr/>
        </p:nvSpPr>
        <p:spPr>
          <a:xfrm>
            <a:off x="730360" y="887201"/>
            <a:ext cx="7997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0070C0"/>
                </a:solidFill>
                <a:latin typeface="+mn-ea"/>
                <a:ea typeface="+mn-ea"/>
              </a:rPr>
              <a:t>        核心功能介绍</a:t>
            </a:r>
            <a:endParaRPr lang="en-US" altLang="zh-CN" dirty="0">
              <a:solidFill>
                <a:srgbClr val="0070C0"/>
              </a:solidFill>
              <a:latin typeface="+mn-ea"/>
              <a:ea typeface="+mn-ea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C040C23-548D-1D58-FDD5-7CD599F50EE5}"/>
              </a:ext>
            </a:extLst>
          </p:cNvPr>
          <p:cNvSpPr txBox="1"/>
          <p:nvPr/>
        </p:nvSpPr>
        <p:spPr>
          <a:xfrm>
            <a:off x="1219296" y="425536"/>
            <a:ext cx="60069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0070C0"/>
                </a:solidFill>
              </a:rPr>
              <a:t>三维可视化部分</a:t>
            </a:r>
            <a:endParaRPr lang="zh-CN" altLang="en-US" sz="200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A67B830-B22F-1236-DF30-79ECD1D6BC34}"/>
              </a:ext>
            </a:extLst>
          </p:cNvPr>
          <p:cNvSpPr txBox="1"/>
          <p:nvPr/>
        </p:nvSpPr>
        <p:spPr>
          <a:xfrm>
            <a:off x="520816" y="1333560"/>
            <a:ext cx="3771792" cy="486287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0070C0"/>
                </a:solidFill>
                <a:latin typeface="+mn-ea"/>
              </a:rPr>
              <a:t>高级着色系统</a:t>
            </a:r>
            <a:endParaRPr lang="en-US" altLang="zh-CN" b="1" dirty="0">
              <a:solidFill>
                <a:srgbClr val="0070C0"/>
              </a:solidFill>
              <a:latin typeface="+mn-ea"/>
            </a:endParaRPr>
          </a:p>
          <a:p>
            <a:endParaRPr lang="en-US" altLang="zh-CN" sz="1600" b="1" dirty="0">
              <a:latin typeface="+mn-ea"/>
            </a:endParaRPr>
          </a:p>
          <a:p>
            <a:r>
              <a:rPr lang="zh-CN" altLang="en-US" sz="1600" b="1" dirty="0">
                <a:solidFill>
                  <a:srgbClr val="0070C0"/>
                </a:solidFill>
                <a:latin typeface="+mn-ea"/>
              </a:rPr>
              <a:t>核心生成器：</a:t>
            </a:r>
            <a:endParaRPr lang="en-US" altLang="zh-CN" sz="1600" b="1" dirty="0">
              <a:solidFill>
                <a:srgbClr val="0070C0"/>
              </a:solidFill>
              <a:latin typeface="+mn-ea"/>
            </a:endParaRPr>
          </a:p>
          <a:p>
            <a:r>
              <a:rPr lang="en-US" altLang="zh-CN" sz="1600" b="1" dirty="0" err="1">
                <a:latin typeface="+mn-ea"/>
              </a:rPr>
              <a:t>ColorSchemes</a:t>
            </a:r>
            <a:r>
              <a:rPr lang="zh-CN" altLang="en-US" sz="1600" b="1" dirty="0">
                <a:latin typeface="+mn-ea"/>
              </a:rPr>
              <a:t>对象</a:t>
            </a:r>
            <a:r>
              <a:rPr lang="zh-CN" altLang="en-US" sz="1600" dirty="0">
                <a:latin typeface="+mn-ea"/>
              </a:rPr>
              <a:t> </a:t>
            </a:r>
            <a:r>
              <a:rPr lang="en-US" altLang="zh-CN" sz="1600" dirty="0">
                <a:latin typeface="+mn-ea"/>
              </a:rPr>
              <a:t>—— </a:t>
            </a:r>
            <a:r>
              <a:rPr lang="zh-CN" altLang="en-US" sz="1600" dirty="0">
                <a:latin typeface="+mn-ea"/>
              </a:rPr>
              <a:t>多种配色方案以及自定义颜色映射</a:t>
            </a:r>
          </a:p>
          <a:p>
            <a:r>
              <a:rPr lang="en-US" altLang="zh-CN" sz="1600" b="1" dirty="0" err="1">
                <a:latin typeface="+mn-ea"/>
              </a:rPr>
              <a:t>updateColor</a:t>
            </a:r>
            <a:r>
              <a:rPr lang="en-US" altLang="zh-CN" sz="1600" b="1" dirty="0">
                <a:latin typeface="+mn-ea"/>
              </a:rPr>
              <a:t>()</a:t>
            </a:r>
            <a:r>
              <a:rPr lang="zh-CN" altLang="en-US" sz="1600" b="1" dirty="0">
                <a:latin typeface="+mn-ea"/>
              </a:rPr>
              <a:t>方法</a:t>
            </a:r>
            <a:r>
              <a:rPr lang="zh-CN" altLang="en-US" sz="1600" dirty="0">
                <a:latin typeface="+mn-ea"/>
              </a:rPr>
              <a:t> </a:t>
            </a:r>
            <a:r>
              <a:rPr lang="en-US" altLang="zh-CN" sz="1600" dirty="0">
                <a:latin typeface="+mn-ea"/>
              </a:rPr>
              <a:t>—— </a:t>
            </a:r>
            <a:r>
              <a:rPr lang="zh-CN" altLang="en-US" sz="1600" dirty="0">
                <a:latin typeface="+mn-ea"/>
              </a:rPr>
              <a:t>动态颜色更新</a:t>
            </a:r>
            <a:endParaRPr lang="en-US" altLang="zh-CN" sz="1600" dirty="0">
              <a:latin typeface="+mn-ea"/>
            </a:endParaRPr>
          </a:p>
          <a:p>
            <a:endParaRPr lang="en-US" altLang="zh-CN" b="1" dirty="0">
              <a:latin typeface="+mn-ea"/>
            </a:endParaRPr>
          </a:p>
          <a:p>
            <a:r>
              <a:rPr lang="zh-CN" altLang="en-US" sz="1600" b="1" dirty="0">
                <a:solidFill>
                  <a:srgbClr val="0070C0"/>
                </a:solidFill>
                <a:latin typeface="+mn-ea"/>
              </a:rPr>
              <a:t>配色方案类型：</a:t>
            </a:r>
          </a:p>
          <a:p>
            <a:r>
              <a:rPr lang="en-US" altLang="zh-CN" sz="1600" b="1" dirty="0">
                <a:latin typeface="+mn-ea"/>
              </a:rPr>
              <a:t>HSL</a:t>
            </a:r>
            <a:r>
              <a:rPr lang="zh-CN" altLang="en-US" sz="1600" b="1" dirty="0">
                <a:latin typeface="+mn-ea"/>
              </a:rPr>
              <a:t>彩虹色</a:t>
            </a:r>
            <a:r>
              <a:rPr lang="zh-CN" altLang="en-US" sz="1600" dirty="0">
                <a:latin typeface="+mn-ea"/>
              </a:rPr>
              <a:t> </a:t>
            </a:r>
            <a:r>
              <a:rPr lang="en-US" altLang="zh-CN" sz="1600" dirty="0">
                <a:latin typeface="+mn-ea"/>
              </a:rPr>
              <a:t>—— </a:t>
            </a:r>
            <a:r>
              <a:rPr lang="zh-CN" altLang="en-US" sz="1600" dirty="0">
                <a:latin typeface="+mn-ea"/>
              </a:rPr>
              <a:t>连续的色相变化</a:t>
            </a:r>
          </a:p>
          <a:p>
            <a:r>
              <a:rPr lang="zh-CN" altLang="en-US" sz="1600" b="1" dirty="0">
                <a:latin typeface="+mn-ea"/>
              </a:rPr>
              <a:t>渐变停靠点</a:t>
            </a:r>
            <a:r>
              <a:rPr lang="zh-CN" altLang="en-US" sz="1600" dirty="0">
                <a:latin typeface="+mn-ea"/>
              </a:rPr>
              <a:t> </a:t>
            </a:r>
            <a:r>
              <a:rPr lang="en-US" altLang="zh-CN" sz="1600" dirty="0">
                <a:latin typeface="+mn-ea"/>
              </a:rPr>
              <a:t>—— </a:t>
            </a:r>
            <a:r>
              <a:rPr lang="zh-CN" altLang="en-US" sz="1600" dirty="0">
                <a:latin typeface="+mn-ea"/>
              </a:rPr>
              <a:t>多色段线性插值</a:t>
            </a:r>
          </a:p>
          <a:p>
            <a:r>
              <a:rPr lang="zh-CN" altLang="en-US" sz="1600" b="1" dirty="0">
                <a:latin typeface="+mn-ea"/>
              </a:rPr>
              <a:t>科学配色</a:t>
            </a:r>
            <a:r>
              <a:rPr lang="zh-CN" altLang="en-US" sz="1600" dirty="0">
                <a:latin typeface="+mn-ea"/>
              </a:rPr>
              <a:t> </a:t>
            </a:r>
            <a:r>
              <a:rPr lang="en-US" altLang="zh-CN" sz="1600" dirty="0">
                <a:latin typeface="+mn-ea"/>
              </a:rPr>
              <a:t>—— </a:t>
            </a:r>
            <a:r>
              <a:rPr lang="en-US" altLang="zh-CN" sz="1600" dirty="0" err="1">
                <a:latin typeface="+mn-ea"/>
              </a:rPr>
              <a:t>Viridis</a:t>
            </a:r>
            <a:r>
              <a:rPr lang="zh-CN" altLang="en-US" sz="1600" dirty="0">
                <a:latin typeface="+mn-ea"/>
              </a:rPr>
              <a:t>、</a:t>
            </a:r>
            <a:r>
              <a:rPr lang="en-US" altLang="zh-CN" sz="1600" dirty="0">
                <a:latin typeface="+mn-ea"/>
              </a:rPr>
              <a:t>Plasma</a:t>
            </a:r>
            <a:r>
              <a:rPr lang="zh-CN" altLang="en-US" sz="1600" dirty="0">
                <a:latin typeface="+mn-ea"/>
              </a:rPr>
              <a:t>等专业方案</a:t>
            </a:r>
          </a:p>
          <a:p>
            <a:r>
              <a:rPr lang="zh-CN" altLang="en-US" sz="1600" b="1" dirty="0">
                <a:latin typeface="+mn-ea"/>
              </a:rPr>
              <a:t>自定义渐变</a:t>
            </a:r>
            <a:r>
              <a:rPr lang="zh-CN" altLang="en-US" sz="1600" dirty="0">
                <a:latin typeface="+mn-ea"/>
              </a:rPr>
              <a:t> </a:t>
            </a:r>
            <a:r>
              <a:rPr lang="en-US" altLang="zh-CN" sz="1600" dirty="0">
                <a:latin typeface="+mn-ea"/>
              </a:rPr>
              <a:t>—— </a:t>
            </a:r>
            <a:r>
              <a:rPr lang="zh-CN" altLang="en-US" sz="1600" dirty="0">
                <a:latin typeface="+mn-ea"/>
              </a:rPr>
              <a:t>用户可配置三色渐变</a:t>
            </a:r>
            <a:endParaRPr lang="en-US" altLang="zh-CN" b="1" dirty="0">
              <a:latin typeface="+mn-ea"/>
            </a:endParaRPr>
          </a:p>
          <a:p>
            <a:endParaRPr lang="zh-CN" altLang="en-US" b="1" dirty="0">
              <a:latin typeface="+mn-ea"/>
            </a:endParaRPr>
          </a:p>
          <a:p>
            <a:r>
              <a:rPr lang="zh-CN" altLang="en-US" sz="1600" b="1" dirty="0">
                <a:solidFill>
                  <a:srgbClr val="0070C0"/>
                </a:solidFill>
                <a:latin typeface="+mn-ea"/>
              </a:rPr>
              <a:t>特色功能：</a:t>
            </a:r>
          </a:p>
          <a:p>
            <a:r>
              <a:rPr lang="zh-CN" altLang="en-US" sz="1600" b="1" dirty="0">
                <a:latin typeface="+mn-ea"/>
              </a:rPr>
              <a:t>实时切换</a:t>
            </a:r>
            <a:r>
              <a:rPr lang="zh-CN" altLang="en-US" sz="1600" dirty="0">
                <a:latin typeface="+mn-ea"/>
              </a:rPr>
              <a:t> </a:t>
            </a:r>
            <a:r>
              <a:rPr lang="en-US" altLang="zh-CN" sz="1600" dirty="0">
                <a:latin typeface="+mn-ea"/>
              </a:rPr>
              <a:t>—— </a:t>
            </a:r>
            <a:r>
              <a:rPr lang="zh-CN" altLang="en-US" sz="1600" dirty="0">
                <a:latin typeface="+mn-ea"/>
              </a:rPr>
              <a:t>无延迟颜色更新</a:t>
            </a:r>
          </a:p>
          <a:p>
            <a:r>
              <a:rPr lang="zh-CN" altLang="en-US" sz="1600" b="1" dirty="0">
                <a:latin typeface="+mn-ea"/>
              </a:rPr>
              <a:t>范围适配</a:t>
            </a:r>
            <a:r>
              <a:rPr lang="zh-CN" altLang="en-US" sz="1600" dirty="0">
                <a:latin typeface="+mn-ea"/>
              </a:rPr>
              <a:t> </a:t>
            </a:r>
            <a:r>
              <a:rPr lang="en-US" altLang="zh-CN" sz="1600" dirty="0">
                <a:latin typeface="+mn-ea"/>
              </a:rPr>
              <a:t>—— </a:t>
            </a:r>
            <a:r>
              <a:rPr lang="zh-CN" altLang="en-US" sz="1600" dirty="0">
                <a:latin typeface="+mn-ea"/>
              </a:rPr>
              <a:t>自动适应数据范围</a:t>
            </a:r>
          </a:p>
          <a:p>
            <a:r>
              <a:rPr lang="zh-CN" altLang="en-US" sz="1600" b="1" dirty="0">
                <a:latin typeface="+mn-ea"/>
              </a:rPr>
              <a:t>视觉优化</a:t>
            </a:r>
            <a:r>
              <a:rPr lang="zh-CN" altLang="en-US" sz="1600" dirty="0">
                <a:latin typeface="+mn-ea"/>
              </a:rPr>
              <a:t> </a:t>
            </a:r>
            <a:r>
              <a:rPr lang="en-US" altLang="zh-CN" sz="1600" dirty="0">
                <a:latin typeface="+mn-ea"/>
              </a:rPr>
              <a:t>—— </a:t>
            </a:r>
            <a:r>
              <a:rPr lang="zh-CN" altLang="en-US" sz="1600" dirty="0">
                <a:latin typeface="+mn-ea"/>
              </a:rPr>
              <a:t>避免色彩条带效应</a:t>
            </a:r>
            <a:endParaRPr lang="en-US" altLang="zh-CN" sz="1600" dirty="0">
              <a:latin typeface="+mn-ea"/>
            </a:endParaRPr>
          </a:p>
          <a:p>
            <a:endParaRPr lang="zh-CN" altLang="en-US" sz="1600" dirty="0">
              <a:latin typeface="+mn-ea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F5DD9AA-59D8-88E0-4A49-FB96857FD83C}"/>
              </a:ext>
            </a:extLst>
          </p:cNvPr>
          <p:cNvSpPr txBox="1"/>
          <p:nvPr/>
        </p:nvSpPr>
        <p:spPr>
          <a:xfrm>
            <a:off x="4729158" y="1333560"/>
            <a:ext cx="3701944" cy="489364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0070C0"/>
                </a:solidFill>
                <a:latin typeface="+mn-ea"/>
              </a:rPr>
              <a:t>实时等值线渲染</a:t>
            </a:r>
          </a:p>
          <a:p>
            <a:endParaRPr lang="en-US" altLang="zh-CN" sz="1600" b="1" dirty="0">
              <a:solidFill>
                <a:srgbClr val="0070C0"/>
              </a:solidFill>
              <a:latin typeface="+mn-ea"/>
            </a:endParaRPr>
          </a:p>
          <a:p>
            <a:r>
              <a:rPr lang="zh-CN" altLang="en-US" sz="1600" b="1" dirty="0">
                <a:solidFill>
                  <a:srgbClr val="0070C0"/>
                </a:solidFill>
                <a:latin typeface="+mn-ea"/>
              </a:rPr>
              <a:t>核心技术</a:t>
            </a:r>
            <a:r>
              <a:rPr lang="zh-CN" altLang="en-US" sz="1600" b="1" dirty="0">
                <a:latin typeface="+mn-ea"/>
              </a:rPr>
              <a:t>：</a:t>
            </a:r>
          </a:p>
          <a:p>
            <a:r>
              <a:rPr lang="en-US" altLang="zh-CN" sz="1600" b="1" dirty="0" err="1">
                <a:latin typeface="+mn-ea"/>
              </a:rPr>
              <a:t>onBeforeCompile</a:t>
            </a:r>
            <a:r>
              <a:rPr lang="en-US" altLang="zh-CN" sz="1600" b="1" dirty="0">
                <a:latin typeface="+mn-ea"/>
              </a:rPr>
              <a:t>()</a:t>
            </a:r>
            <a:r>
              <a:rPr lang="zh-CN" altLang="en-US" sz="1600" dirty="0">
                <a:latin typeface="+mn-ea"/>
              </a:rPr>
              <a:t> </a:t>
            </a:r>
            <a:r>
              <a:rPr lang="en-US" altLang="zh-CN" sz="1600" dirty="0">
                <a:latin typeface="+mn-ea"/>
              </a:rPr>
              <a:t>- </a:t>
            </a:r>
            <a:r>
              <a:rPr lang="zh-CN" altLang="en-US" sz="1600" dirty="0">
                <a:latin typeface="+mn-ea"/>
              </a:rPr>
              <a:t>着色器注入技术</a:t>
            </a:r>
          </a:p>
          <a:p>
            <a:r>
              <a:rPr lang="en-US" altLang="zh-CN" sz="1600" b="1" dirty="0">
                <a:latin typeface="+mn-ea"/>
              </a:rPr>
              <a:t>GLSL</a:t>
            </a:r>
            <a:r>
              <a:rPr lang="zh-CN" altLang="en-US" sz="1600" b="1" dirty="0">
                <a:latin typeface="+mn-ea"/>
              </a:rPr>
              <a:t>等值线算法</a:t>
            </a:r>
            <a:r>
              <a:rPr lang="zh-CN" altLang="en-US" sz="1600" dirty="0">
                <a:latin typeface="+mn-ea"/>
              </a:rPr>
              <a:t> </a:t>
            </a:r>
            <a:r>
              <a:rPr lang="en-US" altLang="zh-CN" sz="1600" dirty="0">
                <a:latin typeface="+mn-ea"/>
              </a:rPr>
              <a:t>- </a:t>
            </a:r>
            <a:r>
              <a:rPr lang="zh-CN" altLang="en-US" sz="1600" dirty="0">
                <a:latin typeface="+mn-ea"/>
              </a:rPr>
              <a:t>片元着色器实现</a:t>
            </a:r>
          </a:p>
          <a:p>
            <a:r>
              <a:rPr lang="en-US" altLang="zh-CN" b="1" dirty="0">
                <a:latin typeface="+mn-ea"/>
              </a:rPr>
              <a:t> </a:t>
            </a:r>
          </a:p>
          <a:p>
            <a:r>
              <a:rPr lang="zh-CN" altLang="en-US" sz="1600" b="1" dirty="0">
                <a:solidFill>
                  <a:srgbClr val="0070C0"/>
                </a:solidFill>
                <a:latin typeface="+mn-ea"/>
              </a:rPr>
              <a:t>算法原理：</a:t>
            </a:r>
          </a:p>
          <a:p>
            <a:r>
              <a:rPr lang="zh-CN" altLang="en-US" sz="1600" b="1" dirty="0">
                <a:latin typeface="+mn-ea"/>
              </a:rPr>
              <a:t>高程比值计算</a:t>
            </a:r>
            <a:r>
              <a:rPr lang="zh-CN" altLang="en-US" sz="1600" dirty="0">
                <a:latin typeface="+mn-ea"/>
              </a:rPr>
              <a:t> </a:t>
            </a:r>
            <a:r>
              <a:rPr lang="en-US" altLang="zh-CN" sz="1600" dirty="0">
                <a:latin typeface="+mn-ea"/>
              </a:rPr>
              <a:t>—— </a:t>
            </a:r>
            <a:r>
              <a:rPr lang="zh-CN" altLang="en-US" sz="1600" dirty="0">
                <a:latin typeface="+mn-ea"/>
              </a:rPr>
              <a:t>世界坐标</a:t>
            </a:r>
            <a:r>
              <a:rPr lang="en-US" altLang="zh-CN" sz="1600" dirty="0">
                <a:latin typeface="+mn-ea"/>
              </a:rPr>
              <a:t>Y</a:t>
            </a:r>
            <a:r>
              <a:rPr lang="zh-CN" altLang="en-US" sz="1600" dirty="0">
                <a:latin typeface="+mn-ea"/>
              </a:rPr>
              <a:t>值与等高距比值</a:t>
            </a:r>
          </a:p>
          <a:p>
            <a:r>
              <a:rPr lang="zh-CN" altLang="en-US" sz="1600" b="1" dirty="0">
                <a:latin typeface="+mn-ea"/>
              </a:rPr>
              <a:t>小数部分提取</a:t>
            </a:r>
            <a:r>
              <a:rPr lang="zh-CN" altLang="en-US" sz="1600" dirty="0">
                <a:latin typeface="+mn-ea"/>
              </a:rPr>
              <a:t> </a:t>
            </a:r>
            <a:r>
              <a:rPr lang="en-US" altLang="zh-CN" sz="1600" dirty="0">
                <a:latin typeface="+mn-ea"/>
              </a:rPr>
              <a:t>—— </a:t>
            </a:r>
            <a:r>
              <a:rPr lang="zh-CN" altLang="en-US" sz="1600" dirty="0">
                <a:latin typeface="+mn-ea"/>
              </a:rPr>
              <a:t>使用</a:t>
            </a:r>
            <a:r>
              <a:rPr lang="en-US" altLang="zh-CN" sz="1600" dirty="0" err="1">
                <a:latin typeface="+mn-ea"/>
              </a:rPr>
              <a:t>fract</a:t>
            </a:r>
            <a:r>
              <a:rPr lang="en-US" altLang="zh-CN" sz="1600" dirty="0">
                <a:latin typeface="+mn-ea"/>
              </a:rPr>
              <a:t>()</a:t>
            </a:r>
            <a:r>
              <a:rPr lang="zh-CN" altLang="en-US" sz="1600" dirty="0">
                <a:latin typeface="+mn-ea"/>
              </a:rPr>
              <a:t>函数</a:t>
            </a:r>
          </a:p>
          <a:p>
            <a:r>
              <a:rPr lang="zh-CN" altLang="en-US" sz="1600" b="1" dirty="0">
                <a:latin typeface="+mn-ea"/>
              </a:rPr>
              <a:t>抗锯齿处理</a:t>
            </a:r>
            <a:r>
              <a:rPr lang="zh-CN" altLang="en-US" sz="1600" dirty="0">
                <a:latin typeface="+mn-ea"/>
              </a:rPr>
              <a:t> </a:t>
            </a:r>
            <a:r>
              <a:rPr lang="en-US" altLang="zh-CN" sz="1600" dirty="0">
                <a:latin typeface="+mn-ea"/>
              </a:rPr>
              <a:t>- </a:t>
            </a:r>
            <a:r>
              <a:rPr lang="en-US" altLang="zh-CN" sz="1600" dirty="0" err="1">
                <a:latin typeface="+mn-ea"/>
              </a:rPr>
              <a:t>fwidth</a:t>
            </a:r>
            <a:r>
              <a:rPr lang="en-US" altLang="zh-CN" sz="1600" dirty="0">
                <a:latin typeface="+mn-ea"/>
              </a:rPr>
              <a:t>()</a:t>
            </a:r>
            <a:r>
              <a:rPr lang="zh-CN" altLang="en-US" sz="1600" dirty="0">
                <a:latin typeface="+mn-ea"/>
              </a:rPr>
              <a:t>屏幕空间导数</a:t>
            </a:r>
          </a:p>
          <a:p>
            <a:r>
              <a:rPr lang="zh-CN" altLang="en-US" sz="1600" b="1" dirty="0">
                <a:latin typeface="+mn-ea"/>
              </a:rPr>
              <a:t>颜色混合</a:t>
            </a:r>
            <a:r>
              <a:rPr lang="zh-CN" altLang="en-US" sz="1600" dirty="0">
                <a:latin typeface="+mn-ea"/>
              </a:rPr>
              <a:t> </a:t>
            </a:r>
            <a:r>
              <a:rPr lang="en-US" altLang="zh-CN" sz="1600" dirty="0">
                <a:latin typeface="+mn-ea"/>
              </a:rPr>
              <a:t>- </a:t>
            </a:r>
            <a:r>
              <a:rPr lang="zh-CN" altLang="en-US" sz="1600" dirty="0">
                <a:latin typeface="+mn-ea"/>
              </a:rPr>
              <a:t>线性插值混合原始色与等值线色</a:t>
            </a:r>
          </a:p>
          <a:p>
            <a:endParaRPr lang="en-US" altLang="zh-CN" b="1" dirty="0">
              <a:latin typeface="+mn-ea"/>
            </a:endParaRPr>
          </a:p>
          <a:p>
            <a:r>
              <a:rPr lang="zh-CN" altLang="en-US" sz="1600" b="1" dirty="0">
                <a:solidFill>
                  <a:srgbClr val="0070C0"/>
                </a:solidFill>
                <a:latin typeface="+mn-ea"/>
              </a:rPr>
              <a:t>渲染效果：</a:t>
            </a:r>
          </a:p>
          <a:p>
            <a:r>
              <a:rPr lang="zh-CN" altLang="en-US" sz="1600" dirty="0">
                <a:latin typeface="+mn-ea"/>
              </a:rPr>
              <a:t>实时等值线生成</a:t>
            </a:r>
          </a:p>
          <a:p>
            <a:r>
              <a:rPr lang="zh-CN" altLang="en-US" sz="1600" dirty="0">
                <a:latin typeface="+mn-ea"/>
              </a:rPr>
              <a:t>抗锯齿平滑边缘</a:t>
            </a:r>
          </a:p>
          <a:p>
            <a:r>
              <a:rPr lang="zh-CN" altLang="en-US" sz="1600" dirty="0">
                <a:latin typeface="+mn-ea"/>
              </a:rPr>
              <a:t>高性能</a:t>
            </a:r>
            <a:r>
              <a:rPr lang="en-US" altLang="zh-CN" sz="1600" dirty="0">
                <a:latin typeface="+mn-ea"/>
              </a:rPr>
              <a:t>GPU</a:t>
            </a:r>
            <a:r>
              <a:rPr lang="zh-CN" altLang="en-US" sz="1600" dirty="0">
                <a:latin typeface="+mn-ea"/>
              </a:rPr>
              <a:t>加速</a:t>
            </a:r>
            <a:endParaRPr lang="en-US" altLang="zh-CN" sz="1600" dirty="0">
              <a:latin typeface="+mn-ea"/>
            </a:endParaRPr>
          </a:p>
          <a:p>
            <a:endParaRPr lang="zh-CN" altLang="en-US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821208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BBD66D-03AB-3924-F52E-18212241B7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6F2C7B84-E95B-8FC3-B0D9-D47DF65EFA91}"/>
              </a:ext>
            </a:extLst>
          </p:cNvPr>
          <p:cNvSpPr txBox="1"/>
          <p:nvPr/>
        </p:nvSpPr>
        <p:spPr>
          <a:xfrm>
            <a:off x="730360" y="887201"/>
            <a:ext cx="7997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0070C0"/>
                </a:solidFill>
              </a:rPr>
              <a:t>        结果展示</a:t>
            </a:r>
            <a:endParaRPr lang="en-US" altLang="zh-CN" dirty="0">
              <a:solidFill>
                <a:srgbClr val="0070C0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2F852E7-9AEE-980A-88FF-EA39BF326E15}"/>
              </a:ext>
            </a:extLst>
          </p:cNvPr>
          <p:cNvSpPr txBox="1"/>
          <p:nvPr/>
        </p:nvSpPr>
        <p:spPr>
          <a:xfrm>
            <a:off x="1219296" y="425536"/>
            <a:ext cx="60069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0070C0"/>
                </a:solidFill>
              </a:rPr>
              <a:t>三维可视化部分</a:t>
            </a:r>
            <a:endParaRPr lang="zh-CN" altLang="en-US" sz="2000" dirty="0"/>
          </a:p>
        </p:txBody>
      </p:sp>
      <p:pic>
        <p:nvPicPr>
          <p:cNvPr id="4" name="图片 3" descr="图表, 表面图&#10;&#10;AI 生成的内容可能不正确。">
            <a:extLst>
              <a:ext uri="{FF2B5EF4-FFF2-40B4-BE49-F238E27FC236}">
                <a16:creationId xmlns:a16="http://schemas.microsoft.com/office/drawing/2014/main" id="{E4FE75D2-087B-2275-C1E7-304A8F82EB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2451128"/>
            <a:ext cx="4263060" cy="3311893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CE0B18D5-E283-E30E-4122-735D61E684B1}"/>
              </a:ext>
            </a:extLst>
          </p:cNvPr>
          <p:cNvSpPr txBox="1"/>
          <p:nvPr/>
        </p:nvSpPr>
        <p:spPr>
          <a:xfrm>
            <a:off x="5340328" y="1712464"/>
            <a:ext cx="2514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/>
              <a:t>导入地形数据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C8378662-472C-4AE2-919A-7144E33358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120" y="2451128"/>
            <a:ext cx="3892295" cy="3311893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FA9E3E0B-9140-4B0F-9CCF-7A3192D4FDB9}"/>
              </a:ext>
            </a:extLst>
          </p:cNvPr>
          <p:cNvSpPr txBox="1"/>
          <p:nvPr/>
        </p:nvSpPr>
        <p:spPr>
          <a:xfrm>
            <a:off x="1428840" y="1706148"/>
            <a:ext cx="2514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模拟</a:t>
            </a:r>
            <a:r>
              <a:rPr lang="en-US" altLang="zh-CN" dirty="0" err="1"/>
              <a:t>sinc</a:t>
            </a:r>
            <a:r>
              <a:rPr lang="zh-CN" altLang="en-US" dirty="0"/>
              <a:t>函数</a:t>
            </a:r>
          </a:p>
        </p:txBody>
      </p:sp>
    </p:spTree>
    <p:extLst>
      <p:ext uri="{BB962C8B-B14F-4D97-AF65-F5344CB8AC3E}">
        <p14:creationId xmlns:p14="http://schemas.microsoft.com/office/powerpoint/2010/main" val="38324661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BBD66D-03AB-3924-F52E-18212241B7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6F2C7B84-E95B-8FC3-B0D9-D47DF65EFA91}"/>
              </a:ext>
            </a:extLst>
          </p:cNvPr>
          <p:cNvSpPr txBox="1"/>
          <p:nvPr/>
        </p:nvSpPr>
        <p:spPr>
          <a:xfrm>
            <a:off x="730360" y="887201"/>
            <a:ext cx="7997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0070C0"/>
                </a:solidFill>
              </a:rPr>
              <a:t>        结果展示</a:t>
            </a:r>
            <a:endParaRPr lang="en-US" altLang="zh-CN" dirty="0">
              <a:solidFill>
                <a:srgbClr val="0070C0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2F852E7-9AEE-980A-88FF-EA39BF326E15}"/>
              </a:ext>
            </a:extLst>
          </p:cNvPr>
          <p:cNvSpPr txBox="1"/>
          <p:nvPr/>
        </p:nvSpPr>
        <p:spPr>
          <a:xfrm>
            <a:off x="1219296" y="425536"/>
            <a:ext cx="60069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0070C0"/>
                </a:solidFill>
              </a:rPr>
              <a:t>三维可视化部分</a:t>
            </a:r>
            <a:endParaRPr lang="zh-CN" altLang="en-US" sz="2000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5052BBB-19BB-4596-AF27-8CA5299BD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4626" y="2451128"/>
            <a:ext cx="4242486" cy="374642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6E0FD81-9D17-449F-82C5-FB60520167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6745" y="1934132"/>
            <a:ext cx="4121211" cy="349997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39EF162C-8C03-4F45-8644-98A8C3315942}"/>
              </a:ext>
            </a:extLst>
          </p:cNvPr>
          <p:cNvSpPr txBox="1"/>
          <p:nvPr/>
        </p:nvSpPr>
        <p:spPr>
          <a:xfrm>
            <a:off x="3238685" y="1195468"/>
            <a:ext cx="2514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Z</a:t>
            </a:r>
            <a:r>
              <a:rPr lang="zh-CN" altLang="en-US" dirty="0"/>
              <a:t>轴夸张显示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8DBFEEB-AEF3-4F55-9D6A-45F7ECAF1E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728" y="2482838"/>
            <a:ext cx="4394221" cy="3746427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43765861-D872-4EEC-BB13-C8C9E11495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8232" y="1942882"/>
            <a:ext cx="4121211" cy="341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0034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5F91FC-987C-F840-8DB6-FDE08196BE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EA7EA0BA-ED6F-5564-71CF-B72ED9A9D8C4}"/>
              </a:ext>
            </a:extLst>
          </p:cNvPr>
          <p:cNvSpPr txBox="1"/>
          <p:nvPr/>
        </p:nvSpPr>
        <p:spPr>
          <a:xfrm>
            <a:off x="730360" y="887201"/>
            <a:ext cx="7997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0070C0"/>
                </a:solidFill>
              </a:rPr>
              <a:t>        结果展示</a:t>
            </a:r>
            <a:endParaRPr lang="en-US" altLang="zh-CN" dirty="0">
              <a:solidFill>
                <a:srgbClr val="0070C0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E107CEF-E467-BCDA-4FA2-44EF3019913E}"/>
              </a:ext>
            </a:extLst>
          </p:cNvPr>
          <p:cNvSpPr txBox="1"/>
          <p:nvPr/>
        </p:nvSpPr>
        <p:spPr>
          <a:xfrm>
            <a:off x="1219296" y="425536"/>
            <a:ext cx="60069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0070C0"/>
                </a:solidFill>
              </a:rPr>
              <a:t>三维可视化部分</a:t>
            </a:r>
            <a:endParaRPr lang="zh-CN" altLang="en-US" sz="2000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DA4D0FC5-F683-1459-5156-F421CB33EA65}"/>
              </a:ext>
            </a:extLst>
          </p:cNvPr>
          <p:cNvSpPr txBox="1"/>
          <p:nvPr/>
        </p:nvSpPr>
        <p:spPr>
          <a:xfrm>
            <a:off x="2895648" y="1158239"/>
            <a:ext cx="3111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latin typeface="+mn-ea"/>
                <a:ea typeface="+mn-ea"/>
              </a:rPr>
              <a:t>着色系统</a:t>
            </a:r>
            <a:r>
              <a:rPr lang="en-US" altLang="zh-CN" b="1" dirty="0">
                <a:latin typeface="+mn-ea"/>
                <a:ea typeface="+mn-ea"/>
              </a:rPr>
              <a:t>—</a:t>
            </a:r>
            <a:r>
              <a:rPr lang="zh-CN" altLang="en-US" b="1" dirty="0">
                <a:latin typeface="+mn-ea"/>
                <a:ea typeface="+mn-ea"/>
              </a:rPr>
              <a:t>自定义背景颜色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A26FDADA-D583-43EE-B780-EDB27C7105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0056" y="1798610"/>
            <a:ext cx="7064479" cy="4172197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AC6A3E1B-5583-4DEF-8C65-F30C095C82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7896" y="961143"/>
            <a:ext cx="2491305" cy="2579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3571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5F91FC-987C-F840-8DB6-FDE08196BE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EA7EA0BA-ED6F-5564-71CF-B72ED9A9D8C4}"/>
              </a:ext>
            </a:extLst>
          </p:cNvPr>
          <p:cNvSpPr txBox="1"/>
          <p:nvPr/>
        </p:nvSpPr>
        <p:spPr>
          <a:xfrm>
            <a:off x="730360" y="887201"/>
            <a:ext cx="7997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0070C0"/>
                </a:solidFill>
              </a:rPr>
              <a:t>        结果展示</a:t>
            </a:r>
            <a:endParaRPr lang="en-US" altLang="zh-CN" dirty="0">
              <a:solidFill>
                <a:srgbClr val="0070C0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E107CEF-E467-BCDA-4FA2-44EF3019913E}"/>
              </a:ext>
            </a:extLst>
          </p:cNvPr>
          <p:cNvSpPr txBox="1"/>
          <p:nvPr/>
        </p:nvSpPr>
        <p:spPr>
          <a:xfrm>
            <a:off x="1219296" y="425536"/>
            <a:ext cx="60069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0070C0"/>
                </a:solidFill>
              </a:rPr>
              <a:t>三维可视化部分</a:t>
            </a:r>
            <a:endParaRPr lang="zh-CN" altLang="en-US" sz="2000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DA4D0FC5-F683-1459-5156-F421CB33EA65}"/>
              </a:ext>
            </a:extLst>
          </p:cNvPr>
          <p:cNvSpPr txBox="1"/>
          <p:nvPr/>
        </p:nvSpPr>
        <p:spPr>
          <a:xfrm>
            <a:off x="2895648" y="1097323"/>
            <a:ext cx="30415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latin typeface="+mn-ea"/>
                <a:ea typeface="+mn-ea"/>
              </a:rPr>
              <a:t>着色系统</a:t>
            </a:r>
            <a:r>
              <a:rPr lang="en-US" altLang="zh-CN" b="1" dirty="0">
                <a:latin typeface="+mn-ea"/>
                <a:ea typeface="+mn-ea"/>
              </a:rPr>
              <a:t>—</a:t>
            </a:r>
            <a:r>
              <a:rPr lang="zh-CN" altLang="en-US" b="1" dirty="0">
                <a:latin typeface="+mn-ea"/>
                <a:ea typeface="+mn-ea"/>
              </a:rPr>
              <a:t>自定义颜色映射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7189B69-903E-457B-8DD9-BF32EA18A1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7631" y="1044301"/>
            <a:ext cx="1979281" cy="380918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9B6BDDDB-81E5-489E-9116-54DEF1A81E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487" y="1788688"/>
            <a:ext cx="1114807" cy="3477636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A26FDADA-D583-43EE-B780-EDB27C7105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3206" y="1788688"/>
            <a:ext cx="4802513" cy="3548126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D9CA77DC-45A4-445A-B16B-FEE4BFD571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7440" y="5010582"/>
            <a:ext cx="2142943" cy="1157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9541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5F91FC-987C-F840-8DB6-FDE08196BE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EA7EA0BA-ED6F-5564-71CF-B72ED9A9D8C4}"/>
              </a:ext>
            </a:extLst>
          </p:cNvPr>
          <p:cNvSpPr txBox="1"/>
          <p:nvPr/>
        </p:nvSpPr>
        <p:spPr>
          <a:xfrm>
            <a:off x="730360" y="887201"/>
            <a:ext cx="7997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0070C0"/>
                </a:solidFill>
              </a:rPr>
              <a:t>        结果展示</a:t>
            </a:r>
            <a:endParaRPr lang="en-US" altLang="zh-CN" dirty="0">
              <a:solidFill>
                <a:srgbClr val="0070C0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E107CEF-E467-BCDA-4FA2-44EF3019913E}"/>
              </a:ext>
            </a:extLst>
          </p:cNvPr>
          <p:cNvSpPr txBox="1"/>
          <p:nvPr/>
        </p:nvSpPr>
        <p:spPr>
          <a:xfrm>
            <a:off x="1219296" y="425536"/>
            <a:ext cx="60069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0070C0"/>
                </a:solidFill>
              </a:rPr>
              <a:t>三维可视化部分</a:t>
            </a:r>
            <a:endParaRPr lang="zh-CN" altLang="en-US" sz="2000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B37DBDB-33A7-4B13-8E4B-93DA6DA9EF84}"/>
              </a:ext>
            </a:extLst>
          </p:cNvPr>
          <p:cNvSpPr txBox="1"/>
          <p:nvPr/>
        </p:nvSpPr>
        <p:spPr>
          <a:xfrm>
            <a:off x="1708232" y="5919098"/>
            <a:ext cx="2514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/>
              <a:t>等值线渲染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4C064D95-242E-4F82-952F-189A4B4EF2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968" y="1796234"/>
            <a:ext cx="4739780" cy="3933529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691AD52D-128E-47C1-B05C-13DF120A68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1488" y="3359152"/>
            <a:ext cx="3372321" cy="2152950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B37B1528-EA2E-4F2F-B032-278EF154BE62}"/>
              </a:ext>
            </a:extLst>
          </p:cNvPr>
          <p:cNvSpPr txBox="1"/>
          <p:nvPr/>
        </p:nvSpPr>
        <p:spPr>
          <a:xfrm>
            <a:off x="5860384" y="5919966"/>
            <a:ext cx="2514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/>
              <a:t>直方图显示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F5FAED4-72EE-418F-9696-FFE213C1EF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0024" y="1864632"/>
            <a:ext cx="3323785" cy="1093904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03B45C3A-71E4-4ED6-A8E3-5AB2C8474643}"/>
              </a:ext>
            </a:extLst>
          </p:cNvPr>
          <p:cNvSpPr txBox="1"/>
          <p:nvPr/>
        </p:nvSpPr>
        <p:spPr>
          <a:xfrm>
            <a:off x="3364852" y="1076536"/>
            <a:ext cx="2514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/>
              <a:t>数据透视功能</a:t>
            </a:r>
          </a:p>
        </p:txBody>
      </p:sp>
    </p:spTree>
    <p:extLst>
      <p:ext uri="{BB962C8B-B14F-4D97-AF65-F5344CB8AC3E}">
        <p14:creationId xmlns:p14="http://schemas.microsoft.com/office/powerpoint/2010/main" val="20399809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5F91FC-987C-F840-8DB6-FDE08196BE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EA7EA0BA-ED6F-5564-71CF-B72ED9A9D8C4}"/>
              </a:ext>
            </a:extLst>
          </p:cNvPr>
          <p:cNvSpPr txBox="1"/>
          <p:nvPr/>
        </p:nvSpPr>
        <p:spPr>
          <a:xfrm>
            <a:off x="730360" y="887201"/>
            <a:ext cx="7997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0070C0"/>
                </a:solidFill>
              </a:rPr>
              <a:t>        结果展示</a:t>
            </a:r>
            <a:endParaRPr lang="en-US" altLang="zh-CN" dirty="0">
              <a:solidFill>
                <a:srgbClr val="0070C0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E107CEF-E467-BCDA-4FA2-44EF3019913E}"/>
              </a:ext>
            </a:extLst>
          </p:cNvPr>
          <p:cNvSpPr txBox="1"/>
          <p:nvPr/>
        </p:nvSpPr>
        <p:spPr>
          <a:xfrm>
            <a:off x="1219296" y="425536"/>
            <a:ext cx="60069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0070C0"/>
                </a:solidFill>
              </a:rPr>
              <a:t>三维可视化部分</a:t>
            </a:r>
            <a:endParaRPr lang="zh-CN" altLang="en-US" sz="2000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03B45C3A-71E4-4ED6-A8E3-5AB2C8474643}"/>
              </a:ext>
            </a:extLst>
          </p:cNvPr>
          <p:cNvSpPr txBox="1"/>
          <p:nvPr/>
        </p:nvSpPr>
        <p:spPr>
          <a:xfrm>
            <a:off x="3364852" y="1076536"/>
            <a:ext cx="2514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/>
              <a:t>辅助显示功能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0FA32E9F-6162-4988-BDD7-2652F1F38E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5800" y="1451200"/>
            <a:ext cx="3622703" cy="97505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35D1FC2-D7D8-46A8-A569-442760CCDD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059" y="2940064"/>
            <a:ext cx="4063678" cy="28414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79CE510-142D-4B91-8FC3-1B9217CBBA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7517" y="2819340"/>
            <a:ext cx="4400424" cy="3151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3604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F54581-198F-AB92-3D34-B23C87933F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Box 4">
            <a:extLst>
              <a:ext uri="{FF2B5EF4-FFF2-40B4-BE49-F238E27FC236}">
                <a16:creationId xmlns:a16="http://schemas.microsoft.com/office/drawing/2014/main" id="{8F0E1339-F992-E62F-F410-40FE16C836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7670" y="2586467"/>
            <a:ext cx="7508660" cy="78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45715">
            <a:spAutoFit/>
          </a:bodyPr>
          <a:lstStyle/>
          <a:p>
            <a:pPr algn="ctr"/>
            <a:r>
              <a:rPr lang="zh-CN" altLang="en-US" sz="4800" b="1" dirty="0">
                <a:solidFill>
                  <a:srgbClr val="0070C0"/>
                </a:solidFill>
              </a:rPr>
              <a:t>四、</a:t>
            </a:r>
            <a:r>
              <a:rPr lang="en-US" altLang="zh-CN" sz="4800" dirty="0">
                <a:solidFill>
                  <a:srgbClr val="0070C0"/>
                </a:solidFill>
              </a:rPr>
              <a:t>SEGY</a:t>
            </a:r>
            <a:r>
              <a:rPr lang="zh-CN" altLang="en-US" sz="4800" b="1" dirty="0">
                <a:solidFill>
                  <a:srgbClr val="0070C0"/>
                </a:solidFill>
              </a:rPr>
              <a:t>数据显示部分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3CDEDE1-D80E-D986-C3E3-04F2320ACA93}"/>
              </a:ext>
            </a:extLst>
          </p:cNvPr>
          <p:cNvSpPr txBox="1"/>
          <p:nvPr/>
        </p:nvSpPr>
        <p:spPr>
          <a:xfrm>
            <a:off x="1219296" y="425536"/>
            <a:ext cx="64260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0070C0"/>
                </a:solidFill>
                <a:latin typeface="黑体" pitchFamily="49" charset="-122"/>
                <a:ea typeface="黑体" pitchFamily="49" charset="-122"/>
                <a:sym typeface="黑体" pitchFamily="49" charset="-122"/>
              </a:rPr>
              <a:t>地学数据三维可视化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9244177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2">
            <a:extLst>
              <a:ext uri="{FF2B5EF4-FFF2-40B4-BE49-F238E27FC236}">
                <a16:creationId xmlns:a16="http://schemas.microsoft.com/office/drawing/2014/main" id="{75165AC3-1AF4-4106-9337-0A1E398983A1}"/>
              </a:ext>
            </a:extLst>
          </p:cNvPr>
          <p:cNvSpPr txBox="1"/>
          <p:nvPr/>
        </p:nvSpPr>
        <p:spPr>
          <a:xfrm>
            <a:off x="1219296" y="425536"/>
            <a:ext cx="64260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0070C0"/>
                </a:solidFill>
                <a:latin typeface="+mn-ea"/>
                <a:ea typeface="+mn-ea"/>
                <a:sym typeface="黑体" pitchFamily="49" charset="-122"/>
              </a:rPr>
              <a:t>目录</a:t>
            </a:r>
            <a:endParaRPr lang="zh-CN" altLang="en-US" sz="2000" dirty="0">
              <a:latin typeface="+mn-ea"/>
              <a:ea typeface="+mn-ea"/>
            </a:endParaRPr>
          </a:p>
        </p:txBody>
      </p:sp>
      <p:sp>
        <p:nvSpPr>
          <p:cNvPr id="3" name="文本框 13">
            <a:extLst>
              <a:ext uri="{FF2B5EF4-FFF2-40B4-BE49-F238E27FC236}">
                <a16:creationId xmlns:a16="http://schemas.microsoft.com/office/drawing/2014/main" id="{A808908A-4271-4105-B32B-1DCA5D9AF8ED}"/>
              </a:ext>
            </a:extLst>
          </p:cNvPr>
          <p:cNvSpPr txBox="1"/>
          <p:nvPr/>
        </p:nvSpPr>
        <p:spPr>
          <a:xfrm>
            <a:off x="1234447" y="1601626"/>
            <a:ext cx="24867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0070C0"/>
                </a:solidFill>
                <a:latin typeface="+mn-ea"/>
                <a:ea typeface="+mn-ea"/>
              </a:rPr>
              <a:t>一、小组分工</a:t>
            </a:r>
          </a:p>
        </p:txBody>
      </p:sp>
      <p:sp>
        <p:nvSpPr>
          <p:cNvPr id="5" name="文本框 7">
            <a:extLst>
              <a:ext uri="{FF2B5EF4-FFF2-40B4-BE49-F238E27FC236}">
                <a16:creationId xmlns:a16="http://schemas.microsoft.com/office/drawing/2014/main" id="{19CAB207-0DC3-46C4-9E48-1EBF4CC9E5FF}"/>
              </a:ext>
            </a:extLst>
          </p:cNvPr>
          <p:cNvSpPr txBox="1"/>
          <p:nvPr/>
        </p:nvSpPr>
        <p:spPr>
          <a:xfrm>
            <a:off x="1917776" y="2285017"/>
            <a:ext cx="27939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0070C0"/>
                </a:solidFill>
                <a:latin typeface="+mn-ea"/>
                <a:ea typeface="+mn-ea"/>
              </a:rPr>
              <a:t>二、框架搭建部分</a:t>
            </a:r>
          </a:p>
        </p:txBody>
      </p:sp>
      <p:sp>
        <p:nvSpPr>
          <p:cNvPr id="6" name="文本框 8">
            <a:extLst>
              <a:ext uri="{FF2B5EF4-FFF2-40B4-BE49-F238E27FC236}">
                <a16:creationId xmlns:a16="http://schemas.microsoft.com/office/drawing/2014/main" id="{2359A629-8C55-45FF-81BF-DE292AF2BA41}"/>
              </a:ext>
            </a:extLst>
          </p:cNvPr>
          <p:cNvSpPr txBox="1"/>
          <p:nvPr/>
        </p:nvSpPr>
        <p:spPr>
          <a:xfrm>
            <a:off x="2336864" y="2975178"/>
            <a:ext cx="36320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0070C0"/>
                </a:solidFill>
                <a:latin typeface="+mn-ea"/>
                <a:ea typeface="+mn-ea"/>
              </a:rPr>
              <a:t>三、三维数据可视化部分</a:t>
            </a:r>
          </a:p>
        </p:txBody>
      </p:sp>
      <p:sp>
        <p:nvSpPr>
          <p:cNvPr id="7" name="文本框 9">
            <a:extLst>
              <a:ext uri="{FF2B5EF4-FFF2-40B4-BE49-F238E27FC236}">
                <a16:creationId xmlns:a16="http://schemas.microsoft.com/office/drawing/2014/main" id="{444C5E38-6911-4C4B-AFF1-82470B024310}"/>
              </a:ext>
            </a:extLst>
          </p:cNvPr>
          <p:cNvSpPr txBox="1"/>
          <p:nvPr/>
        </p:nvSpPr>
        <p:spPr>
          <a:xfrm>
            <a:off x="2546408" y="4331839"/>
            <a:ext cx="40511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0070C0"/>
                </a:solidFill>
                <a:latin typeface="+mn-ea"/>
                <a:ea typeface="+mn-ea"/>
              </a:rPr>
              <a:t>五、课设总结</a:t>
            </a:r>
          </a:p>
        </p:txBody>
      </p:sp>
      <p:sp>
        <p:nvSpPr>
          <p:cNvPr id="8" name="文本框 10">
            <a:extLst>
              <a:ext uri="{FF2B5EF4-FFF2-40B4-BE49-F238E27FC236}">
                <a16:creationId xmlns:a16="http://schemas.microsoft.com/office/drawing/2014/main" id="{326B2FDE-1187-4B42-96F1-BBB30D56428D}"/>
              </a:ext>
            </a:extLst>
          </p:cNvPr>
          <p:cNvSpPr txBox="1"/>
          <p:nvPr/>
        </p:nvSpPr>
        <p:spPr>
          <a:xfrm>
            <a:off x="2825800" y="3658569"/>
            <a:ext cx="39243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0070C0"/>
                </a:solidFill>
                <a:latin typeface="+mn-ea"/>
                <a:ea typeface="+mn-ea"/>
              </a:rPr>
              <a:t>四、</a:t>
            </a:r>
            <a:r>
              <a:rPr lang="en-US" altLang="zh-CN" sz="2400" dirty="0">
                <a:solidFill>
                  <a:srgbClr val="0070C0"/>
                </a:solidFill>
                <a:latin typeface="+mn-ea"/>
                <a:ea typeface="+mn-ea"/>
              </a:rPr>
              <a:t>SEGY</a:t>
            </a:r>
            <a:r>
              <a:rPr lang="zh-CN" altLang="en-US" sz="2400" b="1" dirty="0">
                <a:solidFill>
                  <a:srgbClr val="0070C0"/>
                </a:solidFill>
                <a:latin typeface="+mn-ea"/>
                <a:ea typeface="+mn-ea"/>
              </a:rPr>
              <a:t>数据显示部分</a:t>
            </a:r>
          </a:p>
        </p:txBody>
      </p:sp>
    </p:spTree>
    <p:extLst>
      <p:ext uri="{BB962C8B-B14F-4D97-AF65-F5344CB8AC3E}">
        <p14:creationId xmlns:p14="http://schemas.microsoft.com/office/powerpoint/2010/main" val="3279009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decel="10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xit" presetSubtype="8" ac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" presetClass="exit" presetSubtype="8" ac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2" presetClass="exit" presetSubtype="8" accel="10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" presetClass="exit" presetSubtype="8" accel="10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3.7037E-7 L -0.0283 -0.10486 " pathEditMode="relative" rAng="0" ptsTypes="AA">
                                      <p:cBhvr>
                                        <p:cTn id="4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24" y="-52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5" grpId="0"/>
      <p:bldP spid="5" grpId="1"/>
      <p:bldP spid="6" grpId="0"/>
      <p:bldP spid="6" grpId="1"/>
      <p:bldP spid="7" grpId="0"/>
      <p:bldP spid="7" grpId="1"/>
      <p:bldP spid="8" grpId="0"/>
      <p:bldP spid="8" grpId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88DF70-6F9A-FB24-DC16-470056BBFE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F02C838-DDA4-32BF-AA87-3CF319BE96A7}"/>
              </a:ext>
            </a:extLst>
          </p:cNvPr>
          <p:cNvSpPr txBox="1"/>
          <p:nvPr/>
        </p:nvSpPr>
        <p:spPr>
          <a:xfrm>
            <a:off x="730360" y="887201"/>
            <a:ext cx="7997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0070C0"/>
                </a:solidFill>
              </a:rPr>
              <a:t>        核心功能介绍</a:t>
            </a:r>
            <a:endParaRPr lang="en-US" altLang="zh-CN" dirty="0">
              <a:solidFill>
                <a:srgbClr val="0070C0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BEA1D9D-02E0-BDA0-EE0B-8ADC87439F2B}"/>
              </a:ext>
            </a:extLst>
          </p:cNvPr>
          <p:cNvSpPr txBox="1"/>
          <p:nvPr/>
        </p:nvSpPr>
        <p:spPr>
          <a:xfrm>
            <a:off x="1219296" y="425536"/>
            <a:ext cx="60069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0070C0"/>
                </a:solidFill>
              </a:rPr>
              <a:t>SEGY</a:t>
            </a:r>
            <a:r>
              <a:rPr lang="zh-CN" altLang="en-US" sz="2400" b="1" dirty="0">
                <a:solidFill>
                  <a:srgbClr val="0070C0"/>
                </a:solidFill>
              </a:rPr>
              <a:t>数据显示部分</a:t>
            </a:r>
            <a:endParaRPr lang="zh-CN" altLang="en-US" sz="200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658A064-331D-9613-DA9F-437B9AC2DAFD}"/>
              </a:ext>
            </a:extLst>
          </p:cNvPr>
          <p:cNvSpPr txBox="1"/>
          <p:nvPr/>
        </p:nvSpPr>
        <p:spPr>
          <a:xfrm>
            <a:off x="590664" y="1256533"/>
            <a:ext cx="3632096" cy="535531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0070C0"/>
                </a:solidFill>
              </a:rPr>
              <a:t>SEGY</a:t>
            </a:r>
            <a:r>
              <a:rPr lang="zh-CN" altLang="en-US" b="1" dirty="0">
                <a:solidFill>
                  <a:srgbClr val="0070C0"/>
                </a:solidFill>
              </a:rPr>
              <a:t>格式智能解析</a:t>
            </a:r>
          </a:p>
          <a:p>
            <a:endParaRPr lang="en-US" altLang="zh-CN" sz="1600" b="1" dirty="0"/>
          </a:p>
          <a:p>
            <a:r>
              <a:rPr lang="zh-CN" altLang="en-US" sz="1600" b="1" dirty="0">
                <a:solidFill>
                  <a:srgbClr val="0070C0"/>
                </a:solidFill>
              </a:rPr>
              <a:t>核心解析器：</a:t>
            </a:r>
          </a:p>
          <a:p>
            <a:r>
              <a:rPr lang="en-US" altLang="zh-CN" sz="1600" b="1" dirty="0"/>
              <a:t>SegyLoader.js</a:t>
            </a:r>
            <a:r>
              <a:rPr lang="zh-CN" altLang="en-US" sz="1600" dirty="0"/>
              <a:t> </a:t>
            </a:r>
            <a:r>
              <a:rPr lang="en-US" altLang="zh-CN" sz="1600" dirty="0"/>
              <a:t>—— SEGY</a:t>
            </a:r>
            <a:r>
              <a:rPr lang="zh-CN" altLang="en-US" sz="1600" dirty="0"/>
              <a:t>地震数据加载器</a:t>
            </a:r>
          </a:p>
          <a:p>
            <a:r>
              <a:rPr lang="en-US" altLang="zh-CN" sz="1600" b="1" dirty="0"/>
              <a:t>ibm2ieee()</a:t>
            </a:r>
            <a:r>
              <a:rPr lang="zh-CN" altLang="en-US" sz="1600" b="1" dirty="0"/>
              <a:t>函数</a:t>
            </a:r>
            <a:r>
              <a:rPr lang="zh-CN" altLang="en-US" sz="1600" dirty="0"/>
              <a:t> </a:t>
            </a:r>
            <a:r>
              <a:rPr lang="en-US" altLang="zh-CN" sz="1600" dirty="0"/>
              <a:t>—— IBM</a:t>
            </a:r>
            <a:r>
              <a:rPr lang="zh-CN" altLang="en-US" sz="1600" dirty="0"/>
              <a:t>浮点数转换</a:t>
            </a:r>
            <a:endParaRPr lang="en-US" altLang="zh-CN" sz="1600" dirty="0"/>
          </a:p>
          <a:p>
            <a:endParaRPr lang="en-US" altLang="zh-CN" b="1" dirty="0"/>
          </a:p>
          <a:p>
            <a:r>
              <a:rPr lang="zh-CN" altLang="en-US" sz="1600" b="1" dirty="0">
                <a:solidFill>
                  <a:srgbClr val="0070C0"/>
                </a:solidFill>
              </a:rPr>
              <a:t>解析流程：</a:t>
            </a:r>
          </a:p>
          <a:p>
            <a:r>
              <a:rPr lang="zh-CN" altLang="en-US" sz="1600" b="1" dirty="0"/>
              <a:t>文件头读取</a:t>
            </a:r>
            <a:r>
              <a:rPr lang="zh-CN" altLang="en-US" sz="1600" dirty="0"/>
              <a:t> </a:t>
            </a:r>
            <a:r>
              <a:rPr lang="en-US" altLang="zh-CN" sz="1600" dirty="0"/>
              <a:t>—— </a:t>
            </a:r>
            <a:r>
              <a:rPr lang="zh-CN" altLang="en-US" sz="1600" dirty="0"/>
              <a:t>采样间隔、道数、格式代码</a:t>
            </a:r>
          </a:p>
          <a:p>
            <a:r>
              <a:rPr lang="zh-CN" altLang="en-US" sz="1600" b="1" dirty="0"/>
              <a:t>几何信息探测</a:t>
            </a:r>
            <a:r>
              <a:rPr lang="zh-CN" altLang="en-US" sz="1600" dirty="0"/>
              <a:t> </a:t>
            </a:r>
            <a:r>
              <a:rPr lang="en-US" altLang="zh-CN" sz="1600" dirty="0"/>
              <a:t>—— </a:t>
            </a:r>
            <a:r>
              <a:rPr lang="zh-CN" altLang="en-US" sz="1600" dirty="0"/>
              <a:t>自动识别</a:t>
            </a:r>
            <a:r>
              <a:rPr lang="en-US" altLang="zh-CN" sz="1600" dirty="0"/>
              <a:t>Inline/Crossline</a:t>
            </a:r>
            <a:r>
              <a:rPr lang="zh-CN" altLang="en-US" sz="1600" dirty="0"/>
              <a:t>位置</a:t>
            </a:r>
          </a:p>
          <a:p>
            <a:r>
              <a:rPr lang="zh-CN" altLang="en-US" sz="1600" b="1" dirty="0"/>
              <a:t>数据格式转换 </a:t>
            </a:r>
            <a:r>
              <a:rPr lang="en-US" altLang="zh-CN" sz="1600" dirty="0"/>
              <a:t>——IBM</a:t>
            </a:r>
            <a:r>
              <a:rPr lang="zh-CN" altLang="en-US" sz="1600" dirty="0"/>
              <a:t>浮点转</a:t>
            </a:r>
            <a:r>
              <a:rPr lang="en-US" altLang="zh-CN" sz="1600" dirty="0"/>
              <a:t>IEEE</a:t>
            </a:r>
            <a:r>
              <a:rPr lang="zh-CN" altLang="en-US" sz="1600" dirty="0"/>
              <a:t>标准</a:t>
            </a:r>
          </a:p>
          <a:p>
            <a:r>
              <a:rPr lang="zh-CN" altLang="en-US" sz="1600" b="1" dirty="0"/>
              <a:t>体数据组织</a:t>
            </a:r>
            <a:r>
              <a:rPr lang="en-US" altLang="zh-CN" sz="1600" dirty="0"/>
              <a:t>——</a:t>
            </a:r>
            <a:r>
              <a:rPr lang="zh-CN" altLang="en-US" sz="1600" dirty="0"/>
              <a:t>三维数组结构化存储</a:t>
            </a:r>
            <a:endParaRPr lang="en-US" altLang="zh-CN" sz="1600" dirty="0"/>
          </a:p>
          <a:p>
            <a:endParaRPr lang="en-US" altLang="zh-CN" b="1" dirty="0"/>
          </a:p>
          <a:p>
            <a:r>
              <a:rPr lang="zh-CN" altLang="en-US" sz="1600" b="1" dirty="0">
                <a:solidFill>
                  <a:srgbClr val="0070C0"/>
                </a:solidFill>
              </a:rPr>
              <a:t>智能特性：</a:t>
            </a:r>
          </a:p>
          <a:p>
            <a:r>
              <a:rPr lang="zh-CN" altLang="en-US" sz="1600" b="1" dirty="0"/>
              <a:t>自适应探测</a:t>
            </a:r>
            <a:r>
              <a:rPr lang="en-US" altLang="zh-CN" sz="1600" dirty="0"/>
              <a:t>——</a:t>
            </a:r>
            <a:r>
              <a:rPr lang="zh-CN" altLang="en-US" sz="1600" dirty="0"/>
              <a:t>自动识别几何头字位置</a:t>
            </a:r>
          </a:p>
          <a:p>
            <a:r>
              <a:rPr lang="zh-CN" altLang="en-US" sz="1600" b="1" dirty="0"/>
              <a:t>格式兼容 </a:t>
            </a:r>
            <a:r>
              <a:rPr lang="en-US" altLang="zh-CN" sz="1600" dirty="0"/>
              <a:t>—— </a:t>
            </a:r>
            <a:r>
              <a:rPr lang="zh-CN" altLang="en-US" sz="1600" dirty="0"/>
              <a:t>支持</a:t>
            </a:r>
            <a:r>
              <a:rPr lang="en-US" altLang="zh-CN" sz="1600" dirty="0"/>
              <a:t>IBM</a:t>
            </a:r>
            <a:r>
              <a:rPr lang="zh-CN" altLang="en-US" sz="1600" dirty="0"/>
              <a:t>和</a:t>
            </a:r>
            <a:r>
              <a:rPr lang="en-US" altLang="zh-CN" sz="1600" dirty="0"/>
              <a:t>IEEE</a:t>
            </a:r>
            <a:r>
              <a:rPr lang="zh-CN" altLang="en-US" sz="1600" dirty="0"/>
              <a:t>两种浮点格式</a:t>
            </a:r>
          </a:p>
          <a:p>
            <a:r>
              <a:rPr lang="zh-CN" altLang="en-US" sz="1600" b="1" dirty="0"/>
              <a:t>错误恢复</a:t>
            </a:r>
            <a:r>
              <a:rPr lang="zh-CN" altLang="en-US" sz="1600" dirty="0"/>
              <a:t> </a:t>
            </a:r>
            <a:r>
              <a:rPr lang="en-US" altLang="zh-CN" sz="1600" dirty="0"/>
              <a:t>—— </a:t>
            </a:r>
            <a:r>
              <a:rPr lang="zh-CN" altLang="en-US" sz="1600" dirty="0"/>
              <a:t>无效数据自动处理</a:t>
            </a:r>
          </a:p>
          <a:p>
            <a:r>
              <a:rPr lang="en-US" altLang="zh-CN" sz="1600" b="1" dirty="0"/>
              <a:t>2D/3D</a:t>
            </a:r>
            <a:r>
              <a:rPr lang="zh-CN" altLang="en-US" sz="1600" b="1" dirty="0"/>
              <a:t>自适应</a:t>
            </a:r>
            <a:r>
              <a:rPr lang="en-US" altLang="zh-CN" sz="1600" dirty="0"/>
              <a:t>——</a:t>
            </a:r>
            <a:r>
              <a:rPr lang="zh-CN" altLang="en-US" sz="1600" dirty="0"/>
              <a:t>智能判断数据维度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14636D2-E7C3-2067-EBEB-55AB0C8EEEE1}"/>
              </a:ext>
            </a:extLst>
          </p:cNvPr>
          <p:cNvSpPr txBox="1"/>
          <p:nvPr/>
        </p:nvSpPr>
        <p:spPr>
          <a:xfrm>
            <a:off x="4729158" y="1256533"/>
            <a:ext cx="3632096" cy="541686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0070C0"/>
                </a:solidFill>
              </a:rPr>
              <a:t>IBM</a:t>
            </a:r>
            <a:r>
              <a:rPr lang="zh-CN" altLang="en-US" b="1" dirty="0">
                <a:solidFill>
                  <a:srgbClr val="0070C0"/>
                </a:solidFill>
              </a:rPr>
              <a:t>浮点转换算法</a:t>
            </a:r>
          </a:p>
          <a:p>
            <a:endParaRPr lang="en-US" altLang="zh-CN" sz="1600" b="1" dirty="0"/>
          </a:p>
          <a:p>
            <a:r>
              <a:rPr lang="zh-CN" altLang="en-US" sz="1600" b="1" dirty="0">
                <a:solidFill>
                  <a:srgbClr val="0070C0"/>
                </a:solidFill>
              </a:rPr>
              <a:t>核心算法：</a:t>
            </a:r>
          </a:p>
          <a:p>
            <a:r>
              <a:rPr lang="en-US" altLang="zh-CN" sz="1600" b="1" dirty="0"/>
              <a:t>ibm2ieee()</a:t>
            </a:r>
            <a:r>
              <a:rPr lang="zh-CN" altLang="en-US" sz="1600" b="1" dirty="0"/>
              <a:t>函数</a:t>
            </a:r>
            <a:r>
              <a:rPr lang="zh-CN" altLang="en-US" sz="1600" dirty="0"/>
              <a:t> </a:t>
            </a:r>
            <a:r>
              <a:rPr lang="en-US" altLang="zh-CN" sz="1600" dirty="0"/>
              <a:t>—— </a:t>
            </a:r>
            <a:r>
              <a:rPr lang="zh-CN" altLang="en-US" sz="1600" dirty="0"/>
              <a:t>格式转换实现</a:t>
            </a:r>
          </a:p>
          <a:p>
            <a:endParaRPr lang="en-US" altLang="zh-CN" b="1" dirty="0"/>
          </a:p>
          <a:p>
            <a:r>
              <a:rPr lang="zh-CN" altLang="en-US" sz="1600" b="1" dirty="0">
                <a:solidFill>
                  <a:srgbClr val="0070C0"/>
                </a:solidFill>
              </a:rPr>
              <a:t>转换步骤：</a:t>
            </a:r>
          </a:p>
          <a:p>
            <a:r>
              <a:rPr lang="en-US" altLang="zh-CN" sz="1600" b="1" dirty="0"/>
              <a:t>1.</a:t>
            </a:r>
            <a:r>
              <a:rPr lang="zh-CN" altLang="en-US" sz="1600" b="1" dirty="0"/>
              <a:t>字节分离</a:t>
            </a:r>
            <a:r>
              <a:rPr lang="zh-CN" altLang="en-US" sz="1600" dirty="0"/>
              <a:t> </a:t>
            </a:r>
            <a:r>
              <a:rPr lang="en-US" altLang="zh-CN" sz="1600" dirty="0"/>
              <a:t>—— </a:t>
            </a:r>
            <a:r>
              <a:rPr lang="zh-CN" altLang="en-US" sz="1600" dirty="0"/>
              <a:t>提取符号、指数、尾数</a:t>
            </a:r>
          </a:p>
          <a:p>
            <a:r>
              <a:rPr lang="en-US" altLang="zh-CN" sz="1600" b="1" dirty="0"/>
              <a:t>2.</a:t>
            </a:r>
            <a:r>
              <a:rPr lang="zh-CN" altLang="en-US" sz="1600" b="1" dirty="0"/>
              <a:t>尾数归一化</a:t>
            </a:r>
            <a:r>
              <a:rPr lang="zh-CN" altLang="en-US" sz="1600" dirty="0"/>
              <a:t> </a:t>
            </a:r>
            <a:r>
              <a:rPr lang="en-US" altLang="zh-CN" sz="1600" dirty="0"/>
              <a:t>—— 24</a:t>
            </a:r>
            <a:r>
              <a:rPr lang="zh-CN" altLang="en-US" sz="1600" dirty="0"/>
              <a:t>位整数转小数</a:t>
            </a:r>
          </a:p>
          <a:p>
            <a:r>
              <a:rPr lang="en-US" altLang="zh-CN" sz="1600" b="1" dirty="0"/>
              <a:t>3.</a:t>
            </a:r>
            <a:r>
              <a:rPr lang="zh-CN" altLang="en-US" sz="1600" b="1" dirty="0"/>
              <a:t>指数计算</a:t>
            </a:r>
            <a:r>
              <a:rPr lang="zh-CN" altLang="en-US" sz="1600" dirty="0"/>
              <a:t> </a:t>
            </a:r>
            <a:r>
              <a:rPr lang="en-US" altLang="zh-CN" sz="1600" dirty="0"/>
              <a:t>—— 16</a:t>
            </a:r>
            <a:r>
              <a:rPr lang="zh-CN" altLang="en-US" sz="1600" dirty="0"/>
              <a:t>为基数的幂运算</a:t>
            </a:r>
          </a:p>
          <a:p>
            <a:r>
              <a:rPr lang="en-US" altLang="zh-CN" sz="1600" b="1" dirty="0"/>
              <a:t>4.</a:t>
            </a:r>
            <a:r>
              <a:rPr lang="zh-CN" altLang="en-US" sz="1600" b="1" dirty="0"/>
              <a:t>符号应用</a:t>
            </a:r>
            <a:r>
              <a:rPr lang="zh-CN" altLang="en-US" sz="1600" dirty="0"/>
              <a:t> </a:t>
            </a:r>
            <a:r>
              <a:rPr lang="en-US" altLang="zh-CN" sz="1600" dirty="0"/>
              <a:t>—— </a:t>
            </a:r>
            <a:r>
              <a:rPr lang="zh-CN" altLang="en-US" sz="1600" dirty="0"/>
              <a:t>正负值处理</a:t>
            </a:r>
          </a:p>
          <a:p>
            <a:endParaRPr lang="en-US" altLang="zh-CN" b="1" dirty="0"/>
          </a:p>
          <a:p>
            <a:endParaRPr lang="en-US" altLang="zh-CN" sz="1600" dirty="0"/>
          </a:p>
          <a:p>
            <a:r>
              <a:rPr lang="zh-CN" altLang="en-US" sz="1600" b="1" dirty="0">
                <a:solidFill>
                  <a:srgbClr val="0070C0"/>
                </a:solidFill>
              </a:rPr>
              <a:t>技术价值：</a:t>
            </a:r>
          </a:p>
          <a:p>
            <a:r>
              <a:rPr lang="zh-CN" altLang="en-US" sz="1600" dirty="0"/>
              <a:t>精确的格式转换</a:t>
            </a:r>
          </a:p>
          <a:p>
            <a:r>
              <a:rPr lang="zh-CN" altLang="en-US" sz="1600" dirty="0"/>
              <a:t>零值特殊处理</a:t>
            </a:r>
          </a:p>
          <a:p>
            <a:r>
              <a:rPr lang="zh-CN" altLang="en-US" sz="1600" dirty="0"/>
              <a:t>大规模数据高效处理</a:t>
            </a:r>
          </a:p>
          <a:p>
            <a:r>
              <a:rPr lang="zh-CN" altLang="en-US" sz="1600" dirty="0"/>
              <a:t>兼容历史</a:t>
            </a:r>
            <a:r>
              <a:rPr lang="en-US" altLang="zh-CN" sz="1600" dirty="0"/>
              <a:t>SEGY</a:t>
            </a:r>
            <a:r>
              <a:rPr lang="zh-CN" altLang="en-US" sz="1600" dirty="0"/>
              <a:t>数据</a:t>
            </a:r>
          </a:p>
          <a:p>
            <a:endParaRPr lang="zh-CN" altLang="en-US" sz="1600" dirty="0"/>
          </a:p>
          <a:p>
            <a:endParaRPr lang="zh-CN" altLang="en-US" b="1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943436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472CBD-7F24-F2A1-89C0-F8398F119C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412E9DD-83B0-A8D0-9319-4C482E7B78CA}"/>
              </a:ext>
            </a:extLst>
          </p:cNvPr>
          <p:cNvSpPr txBox="1"/>
          <p:nvPr/>
        </p:nvSpPr>
        <p:spPr>
          <a:xfrm>
            <a:off x="730360" y="887201"/>
            <a:ext cx="7997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0070C0"/>
                </a:solidFill>
              </a:rPr>
              <a:t>        核心功能介绍</a:t>
            </a:r>
            <a:endParaRPr lang="en-US" altLang="zh-CN" dirty="0">
              <a:solidFill>
                <a:srgbClr val="0070C0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F403CFF-EDB7-6D75-46C7-A3660F6202B4}"/>
              </a:ext>
            </a:extLst>
          </p:cNvPr>
          <p:cNvSpPr txBox="1"/>
          <p:nvPr/>
        </p:nvSpPr>
        <p:spPr>
          <a:xfrm>
            <a:off x="1219296" y="425536"/>
            <a:ext cx="60069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0070C0"/>
                </a:solidFill>
              </a:rPr>
              <a:t>SEGY</a:t>
            </a:r>
            <a:r>
              <a:rPr lang="zh-CN" altLang="en-US" sz="2400" b="1" dirty="0">
                <a:solidFill>
                  <a:srgbClr val="0070C0"/>
                </a:solidFill>
              </a:rPr>
              <a:t>数据显示部分</a:t>
            </a:r>
            <a:endParaRPr lang="zh-CN" altLang="en-US" sz="200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EF24A97-FFCC-AA1F-1DD1-0AB5103FE480}"/>
              </a:ext>
            </a:extLst>
          </p:cNvPr>
          <p:cNvSpPr txBox="1"/>
          <p:nvPr/>
        </p:nvSpPr>
        <p:spPr>
          <a:xfrm>
            <a:off x="590664" y="1256533"/>
            <a:ext cx="3632096" cy="486287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0070C0"/>
                </a:solidFill>
              </a:rPr>
              <a:t>地震切片可视化</a:t>
            </a:r>
          </a:p>
          <a:p>
            <a:endParaRPr lang="en-US" altLang="zh-CN" sz="1600" b="1" dirty="0"/>
          </a:p>
          <a:p>
            <a:r>
              <a:rPr lang="zh-CN" altLang="en-US" sz="1600" b="1" dirty="0">
                <a:solidFill>
                  <a:srgbClr val="0070C0"/>
                </a:solidFill>
              </a:rPr>
              <a:t>核心渲染器：</a:t>
            </a:r>
          </a:p>
          <a:p>
            <a:r>
              <a:rPr lang="en-US" altLang="zh-CN" sz="1600" b="1" dirty="0"/>
              <a:t>SeismicSlice.js</a:t>
            </a:r>
            <a:r>
              <a:rPr lang="en-US" altLang="zh-CN" sz="1600" dirty="0"/>
              <a:t> —— </a:t>
            </a:r>
            <a:r>
              <a:rPr lang="zh-CN" altLang="en-US" sz="1600" dirty="0"/>
              <a:t>切片数据提取与渲染</a:t>
            </a:r>
          </a:p>
          <a:p>
            <a:r>
              <a:rPr lang="en-US" altLang="zh-CN" sz="1600" b="1" dirty="0" err="1"/>
              <a:t>DataTexture</a:t>
            </a:r>
            <a:r>
              <a:rPr lang="zh-CN" altLang="en-US" sz="1600" b="1" dirty="0"/>
              <a:t>应用</a:t>
            </a:r>
            <a:r>
              <a:rPr lang="zh-CN" altLang="en-US" sz="1600" dirty="0"/>
              <a:t> </a:t>
            </a:r>
            <a:r>
              <a:rPr lang="en-US" altLang="zh-CN" sz="1600" dirty="0"/>
              <a:t>—— GPU</a:t>
            </a:r>
            <a:r>
              <a:rPr lang="zh-CN" altLang="en-US" sz="1600" dirty="0"/>
              <a:t>纹理加速</a:t>
            </a:r>
          </a:p>
          <a:p>
            <a:endParaRPr lang="en-US" altLang="zh-CN" b="1" dirty="0"/>
          </a:p>
          <a:p>
            <a:r>
              <a:rPr lang="zh-CN" altLang="en-US" sz="1600" b="1" dirty="0">
                <a:solidFill>
                  <a:srgbClr val="0070C0"/>
                </a:solidFill>
              </a:rPr>
              <a:t>切片类型：</a:t>
            </a:r>
          </a:p>
          <a:p>
            <a:r>
              <a:rPr lang="en-US" altLang="zh-CN" sz="1600" b="1" dirty="0"/>
              <a:t>Inline</a:t>
            </a:r>
            <a:r>
              <a:rPr lang="zh-CN" altLang="en-US" sz="1600" b="1" dirty="0"/>
              <a:t>切片</a:t>
            </a:r>
            <a:r>
              <a:rPr lang="zh-CN" altLang="en-US" sz="1600" dirty="0"/>
              <a:t> </a:t>
            </a:r>
            <a:r>
              <a:rPr lang="en-US" altLang="zh-CN" sz="1600" dirty="0"/>
              <a:t>—— </a:t>
            </a:r>
            <a:r>
              <a:rPr lang="zh-CN" altLang="en-US" sz="1600" dirty="0"/>
              <a:t>垂直纵剖面</a:t>
            </a:r>
          </a:p>
          <a:p>
            <a:r>
              <a:rPr lang="en-US" altLang="zh-CN" sz="1600" b="1" dirty="0"/>
              <a:t>Crossline</a:t>
            </a:r>
            <a:r>
              <a:rPr lang="zh-CN" altLang="en-US" sz="1600" b="1" dirty="0"/>
              <a:t>切片</a:t>
            </a:r>
            <a:r>
              <a:rPr lang="zh-CN" altLang="en-US" sz="1600" dirty="0"/>
              <a:t> </a:t>
            </a:r>
            <a:r>
              <a:rPr lang="en-US" altLang="zh-CN" sz="1600" dirty="0"/>
              <a:t>—— </a:t>
            </a:r>
            <a:r>
              <a:rPr lang="zh-CN" altLang="en-US" sz="1600" dirty="0"/>
              <a:t>垂直横剖面</a:t>
            </a:r>
          </a:p>
          <a:p>
            <a:r>
              <a:rPr lang="en-US" altLang="zh-CN" sz="1600" b="1" dirty="0" err="1"/>
              <a:t>Timeslice</a:t>
            </a:r>
            <a:r>
              <a:rPr lang="zh-CN" altLang="en-US" sz="1600" b="1" dirty="0"/>
              <a:t>切片</a:t>
            </a:r>
            <a:r>
              <a:rPr lang="zh-CN" altLang="en-US" sz="1600" dirty="0"/>
              <a:t> </a:t>
            </a:r>
            <a:r>
              <a:rPr lang="en-US" altLang="zh-CN" sz="1600" dirty="0"/>
              <a:t>—— </a:t>
            </a:r>
            <a:r>
              <a:rPr lang="zh-CN" altLang="en-US" sz="1600" dirty="0"/>
              <a:t>水平时间切片</a:t>
            </a:r>
          </a:p>
          <a:p>
            <a:endParaRPr lang="en-US" altLang="zh-CN" b="1" dirty="0"/>
          </a:p>
          <a:p>
            <a:r>
              <a:rPr lang="zh-CN" altLang="en-US" sz="1600" b="1" dirty="0">
                <a:solidFill>
                  <a:srgbClr val="0070C0"/>
                </a:solidFill>
              </a:rPr>
              <a:t>渲染技术：</a:t>
            </a:r>
          </a:p>
          <a:p>
            <a:r>
              <a:rPr lang="zh-CN" altLang="en-US" sz="1600" b="1" dirty="0"/>
              <a:t>纹理映射</a:t>
            </a:r>
            <a:r>
              <a:rPr lang="zh-CN" altLang="en-US" sz="1600" dirty="0"/>
              <a:t> </a:t>
            </a:r>
            <a:r>
              <a:rPr lang="en-US" altLang="zh-CN" sz="1600" dirty="0"/>
              <a:t>—— </a:t>
            </a:r>
            <a:r>
              <a:rPr lang="zh-CN" altLang="en-US" sz="1600" dirty="0"/>
              <a:t>数据值到颜色的快速转换</a:t>
            </a:r>
          </a:p>
          <a:p>
            <a:r>
              <a:rPr lang="en-US" altLang="zh-CN" sz="1600" b="1" dirty="0"/>
              <a:t>BWR</a:t>
            </a:r>
            <a:r>
              <a:rPr lang="zh-CN" altLang="en-US" sz="1600" b="1" dirty="0"/>
              <a:t>配色</a:t>
            </a:r>
            <a:r>
              <a:rPr lang="zh-CN" altLang="en-US" sz="1600" dirty="0"/>
              <a:t> </a:t>
            </a:r>
            <a:r>
              <a:rPr lang="en-US" altLang="zh-CN" sz="1600" dirty="0"/>
              <a:t>—— </a:t>
            </a:r>
            <a:r>
              <a:rPr lang="zh-CN" altLang="en-US" sz="1600" dirty="0"/>
              <a:t>蓝</a:t>
            </a:r>
            <a:r>
              <a:rPr lang="en-US" altLang="zh-CN" sz="1600" dirty="0"/>
              <a:t>-</a:t>
            </a:r>
            <a:r>
              <a:rPr lang="zh-CN" altLang="en-US" sz="1600" dirty="0"/>
              <a:t>白</a:t>
            </a:r>
            <a:r>
              <a:rPr lang="en-US" altLang="zh-CN" sz="1600" dirty="0"/>
              <a:t>-</a:t>
            </a:r>
            <a:r>
              <a:rPr lang="zh-CN" altLang="en-US" sz="1600" dirty="0"/>
              <a:t>红标准地震配色</a:t>
            </a:r>
          </a:p>
          <a:p>
            <a:r>
              <a:rPr lang="zh-CN" altLang="en-US" sz="1600" b="1" dirty="0"/>
              <a:t>实时更新</a:t>
            </a:r>
            <a:r>
              <a:rPr lang="zh-CN" altLang="en-US" sz="1600" dirty="0"/>
              <a:t> </a:t>
            </a:r>
            <a:r>
              <a:rPr lang="en-US" altLang="zh-CN" sz="1600" dirty="0"/>
              <a:t>—— </a:t>
            </a:r>
            <a:r>
              <a:rPr lang="zh-CN" altLang="en-US" sz="1600" dirty="0"/>
              <a:t>滑动切片即时渲染</a:t>
            </a:r>
          </a:p>
          <a:p>
            <a:r>
              <a:rPr lang="zh-CN" altLang="en-US" sz="1600" b="1" dirty="0"/>
              <a:t>双面显示</a:t>
            </a:r>
            <a:r>
              <a:rPr lang="zh-CN" altLang="en-US" sz="1600" dirty="0"/>
              <a:t> </a:t>
            </a:r>
            <a:r>
              <a:rPr lang="en-US" altLang="zh-CN" sz="1600" dirty="0"/>
              <a:t>—— </a:t>
            </a:r>
            <a:r>
              <a:rPr lang="zh-CN" altLang="en-US" sz="1600" dirty="0"/>
              <a:t>支持正反面查看</a:t>
            </a:r>
          </a:p>
          <a:p>
            <a:endParaRPr lang="zh-CN" altLang="en-US" sz="16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24C531A-504C-DBFE-2578-35B7CA43A525}"/>
              </a:ext>
            </a:extLst>
          </p:cNvPr>
          <p:cNvSpPr txBox="1"/>
          <p:nvPr/>
        </p:nvSpPr>
        <p:spPr>
          <a:xfrm>
            <a:off x="4729158" y="1256533"/>
            <a:ext cx="3632096" cy="483209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0070C0"/>
                </a:solidFill>
              </a:rPr>
              <a:t>变面积波形显示</a:t>
            </a:r>
          </a:p>
          <a:p>
            <a:endParaRPr lang="en-US" altLang="zh-CN" sz="1600" b="1" dirty="0">
              <a:solidFill>
                <a:srgbClr val="0070C0"/>
              </a:solidFill>
            </a:endParaRPr>
          </a:p>
          <a:p>
            <a:r>
              <a:rPr lang="zh-CN" altLang="en-US" sz="1600" b="1" dirty="0">
                <a:solidFill>
                  <a:srgbClr val="0070C0"/>
                </a:solidFill>
              </a:rPr>
              <a:t>核心算法：</a:t>
            </a:r>
          </a:p>
          <a:p>
            <a:r>
              <a:rPr lang="en-US" altLang="zh-CN" sz="1600" b="1" dirty="0"/>
              <a:t>SeismicWiggle.js</a:t>
            </a:r>
            <a:r>
              <a:rPr lang="en-US" altLang="zh-CN" sz="1600" dirty="0"/>
              <a:t> —— </a:t>
            </a:r>
            <a:r>
              <a:rPr lang="zh-CN" altLang="en-US" sz="1600" dirty="0"/>
              <a:t>波形填充渲染器</a:t>
            </a:r>
          </a:p>
          <a:p>
            <a:r>
              <a:rPr lang="en-US" altLang="zh-CN" sz="1600" b="1" dirty="0" err="1"/>
              <a:t>getSliceData</a:t>
            </a:r>
            <a:r>
              <a:rPr lang="en-US" altLang="zh-CN" sz="1600" b="1" dirty="0"/>
              <a:t>()</a:t>
            </a:r>
            <a:r>
              <a:rPr lang="en-US" altLang="zh-CN" sz="1600" dirty="0"/>
              <a:t> —— </a:t>
            </a:r>
            <a:r>
              <a:rPr lang="zh-CN" altLang="en-US" sz="1600" dirty="0"/>
              <a:t>切片数据提取</a:t>
            </a:r>
          </a:p>
          <a:p>
            <a:endParaRPr lang="en-US" altLang="zh-CN" b="1" dirty="0">
              <a:solidFill>
                <a:srgbClr val="0070C0"/>
              </a:solidFill>
            </a:endParaRPr>
          </a:p>
          <a:p>
            <a:r>
              <a:rPr lang="zh-CN" altLang="en-US" sz="1600" b="1" dirty="0">
                <a:solidFill>
                  <a:srgbClr val="0070C0"/>
                </a:solidFill>
              </a:rPr>
              <a:t>技术原理：</a:t>
            </a:r>
          </a:p>
          <a:p>
            <a:r>
              <a:rPr lang="zh-CN" altLang="en-US" sz="1600" b="1" dirty="0"/>
              <a:t>正振幅检测</a:t>
            </a:r>
            <a:r>
              <a:rPr lang="zh-CN" altLang="en-US" sz="1600" dirty="0"/>
              <a:t> </a:t>
            </a:r>
            <a:r>
              <a:rPr lang="en-US" altLang="zh-CN" sz="1600" dirty="0"/>
              <a:t>—— </a:t>
            </a:r>
            <a:r>
              <a:rPr lang="zh-CN" altLang="en-US" sz="1600" dirty="0"/>
              <a:t>只处理正值数据</a:t>
            </a:r>
          </a:p>
          <a:p>
            <a:r>
              <a:rPr lang="zh-CN" altLang="en-US" sz="1600" b="1" dirty="0"/>
              <a:t>波形构建</a:t>
            </a:r>
            <a:r>
              <a:rPr lang="zh-CN" altLang="en-US" sz="1600" dirty="0"/>
              <a:t> </a:t>
            </a:r>
            <a:r>
              <a:rPr lang="en-US" altLang="zh-CN" sz="1600" dirty="0"/>
              <a:t>—— </a:t>
            </a:r>
            <a:r>
              <a:rPr lang="zh-CN" altLang="en-US" sz="1600" dirty="0"/>
              <a:t>连接相邻采样点形成填充区域</a:t>
            </a:r>
          </a:p>
          <a:p>
            <a:r>
              <a:rPr lang="zh-CN" altLang="en-US" sz="1600" b="1" dirty="0"/>
              <a:t>增益控制</a:t>
            </a:r>
            <a:r>
              <a:rPr lang="zh-CN" altLang="en-US" sz="1600" dirty="0"/>
              <a:t> </a:t>
            </a:r>
            <a:r>
              <a:rPr lang="en-US" altLang="zh-CN" sz="1600" dirty="0"/>
              <a:t>—— </a:t>
            </a:r>
            <a:r>
              <a:rPr lang="zh-CN" altLang="en-US" sz="1600" dirty="0"/>
              <a:t>可调节波形放大系数</a:t>
            </a:r>
          </a:p>
          <a:p>
            <a:r>
              <a:rPr lang="zh-CN" altLang="en-US" sz="1600" b="1" dirty="0"/>
              <a:t>颜色选项</a:t>
            </a:r>
            <a:r>
              <a:rPr lang="zh-CN" altLang="en-US" sz="1600" dirty="0"/>
              <a:t> </a:t>
            </a:r>
            <a:r>
              <a:rPr lang="en-US" altLang="zh-CN" sz="1600" dirty="0"/>
              <a:t>—— </a:t>
            </a:r>
            <a:r>
              <a:rPr lang="zh-CN" altLang="en-US" sz="1600" dirty="0"/>
              <a:t>纯黑或渐变着色</a:t>
            </a:r>
            <a:endParaRPr lang="en-US" altLang="zh-CN" b="1" dirty="0"/>
          </a:p>
          <a:p>
            <a:endParaRPr lang="en-US" altLang="zh-CN" sz="1600" dirty="0"/>
          </a:p>
          <a:p>
            <a:r>
              <a:rPr lang="zh-CN" altLang="en-US" sz="1600" b="1" dirty="0">
                <a:solidFill>
                  <a:srgbClr val="0070C0"/>
                </a:solidFill>
              </a:rPr>
              <a:t>特色功能：</a:t>
            </a:r>
          </a:p>
          <a:p>
            <a:r>
              <a:rPr lang="zh-CN" altLang="en-US" sz="1600" b="1" dirty="0"/>
              <a:t>传统显示模式</a:t>
            </a:r>
            <a:r>
              <a:rPr lang="zh-CN" altLang="en-US" sz="1600" dirty="0"/>
              <a:t> </a:t>
            </a:r>
            <a:r>
              <a:rPr lang="en-US" altLang="zh-CN" sz="1600" dirty="0"/>
              <a:t>—— </a:t>
            </a:r>
            <a:r>
              <a:rPr lang="zh-CN" altLang="en-US" sz="1600" dirty="0"/>
              <a:t>地质解释常用方法</a:t>
            </a:r>
          </a:p>
          <a:p>
            <a:r>
              <a:rPr lang="zh-CN" altLang="en-US" sz="1600" b="1" dirty="0"/>
              <a:t>参数化控制</a:t>
            </a:r>
            <a:r>
              <a:rPr lang="zh-CN" altLang="en-US" sz="1600" dirty="0"/>
              <a:t> </a:t>
            </a:r>
            <a:r>
              <a:rPr lang="en-US" altLang="zh-CN" sz="1600" dirty="0"/>
              <a:t>—— </a:t>
            </a:r>
            <a:r>
              <a:rPr lang="zh-CN" altLang="en-US" sz="1600" dirty="0"/>
              <a:t>增益、间距可调</a:t>
            </a:r>
          </a:p>
          <a:p>
            <a:r>
              <a:rPr lang="zh-CN" altLang="en-US" sz="1600" b="1" dirty="0"/>
              <a:t>颜色可变</a:t>
            </a:r>
            <a:r>
              <a:rPr lang="zh-CN" altLang="en-US" sz="1600" dirty="0"/>
              <a:t> </a:t>
            </a:r>
            <a:r>
              <a:rPr lang="en-US" altLang="zh-CN" sz="1600" dirty="0"/>
              <a:t>—— </a:t>
            </a:r>
            <a:r>
              <a:rPr lang="zh-CN" altLang="en-US" sz="1600" dirty="0"/>
              <a:t>支持黑白</a:t>
            </a:r>
            <a:r>
              <a:rPr lang="en-US" altLang="zh-CN" sz="1600" dirty="0"/>
              <a:t>/</a:t>
            </a:r>
            <a:r>
              <a:rPr lang="zh-CN" altLang="en-US" sz="1600" dirty="0"/>
              <a:t>彩色显示</a:t>
            </a:r>
          </a:p>
          <a:p>
            <a:r>
              <a:rPr lang="zh-CN" altLang="en-US" sz="1600" b="1" dirty="0"/>
              <a:t>性能优化</a:t>
            </a:r>
            <a:r>
              <a:rPr lang="zh-CN" altLang="en-US" sz="1600" dirty="0"/>
              <a:t> </a:t>
            </a:r>
            <a:r>
              <a:rPr lang="en-US" altLang="zh-CN" sz="1600" dirty="0"/>
              <a:t>—— </a:t>
            </a:r>
            <a:r>
              <a:rPr lang="zh-CN" altLang="en-US" sz="1600" dirty="0"/>
              <a:t>只渲染有效数据区域</a:t>
            </a:r>
          </a:p>
        </p:txBody>
      </p:sp>
    </p:spTree>
    <p:extLst>
      <p:ext uri="{BB962C8B-B14F-4D97-AF65-F5344CB8AC3E}">
        <p14:creationId xmlns:p14="http://schemas.microsoft.com/office/powerpoint/2010/main" val="36377145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BAC568-6376-DFCF-4F17-2F3584E3C3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C6C044F9-B66C-D2B1-8AFE-B8825D1EC661}"/>
              </a:ext>
            </a:extLst>
          </p:cNvPr>
          <p:cNvSpPr txBox="1"/>
          <p:nvPr/>
        </p:nvSpPr>
        <p:spPr>
          <a:xfrm>
            <a:off x="730360" y="887201"/>
            <a:ext cx="7997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0070C0"/>
                </a:solidFill>
              </a:rPr>
              <a:t>        核心功能介绍</a:t>
            </a:r>
            <a:endParaRPr lang="en-US" altLang="zh-CN" dirty="0">
              <a:solidFill>
                <a:srgbClr val="0070C0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7DE2440-00D7-73DC-EBAB-EB2CA4E279CA}"/>
              </a:ext>
            </a:extLst>
          </p:cNvPr>
          <p:cNvSpPr txBox="1"/>
          <p:nvPr/>
        </p:nvSpPr>
        <p:spPr>
          <a:xfrm>
            <a:off x="1219296" y="425536"/>
            <a:ext cx="60069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0070C0"/>
                </a:solidFill>
              </a:rPr>
              <a:t>SEGY</a:t>
            </a:r>
            <a:r>
              <a:rPr lang="zh-CN" altLang="en-US" sz="2400" b="1" dirty="0">
                <a:solidFill>
                  <a:srgbClr val="0070C0"/>
                </a:solidFill>
              </a:rPr>
              <a:t>数据显示部分</a:t>
            </a:r>
            <a:endParaRPr lang="zh-CN" altLang="en-US" sz="20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6DC625D-D2B4-4B77-A5A3-35723AF365FB}"/>
              </a:ext>
            </a:extLst>
          </p:cNvPr>
          <p:cNvSpPr txBox="1"/>
          <p:nvPr/>
        </p:nvSpPr>
        <p:spPr>
          <a:xfrm>
            <a:off x="2057472" y="1708358"/>
            <a:ext cx="4819512" cy="424731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 rtl="0" fontAlgn="base">
              <a:spcBef>
                <a:spcPts val="0"/>
              </a:spcBef>
              <a:spcAft>
                <a:spcPts val="0"/>
              </a:spcAft>
            </a:pPr>
            <a:r>
              <a:rPr lang="zh-CN" altLang="zh-CN" b="1" kern="1200" dirty="0">
                <a:solidFill>
                  <a:srgbClr val="0070C0"/>
                </a:solidFill>
                <a:effectLst/>
                <a:latin typeface="+mn-ea"/>
                <a:cs typeface="+mn-cs"/>
              </a:rPr>
              <a:t>三维体数据点云</a:t>
            </a:r>
            <a:endParaRPr lang="zh-CN" altLang="zh-CN" dirty="0">
              <a:effectLst/>
              <a:latin typeface="+mn-ea"/>
            </a:endParaRPr>
          </a:p>
          <a:p>
            <a:pPr algn="l" rtl="0" fontAlgn="base">
              <a:spcBef>
                <a:spcPts val="0"/>
              </a:spcBef>
              <a:spcAft>
                <a:spcPts val="0"/>
              </a:spcAft>
            </a:pPr>
            <a:r>
              <a:rPr lang="zh-CN" altLang="zh-CN" sz="1800" b="1" kern="1200" dirty="0">
                <a:solidFill>
                  <a:srgbClr val="0070C0"/>
                </a:solidFill>
                <a:effectLst/>
                <a:latin typeface="+mn-ea"/>
                <a:cs typeface="+mn-cs"/>
              </a:rPr>
              <a:t>核心渲染器：</a:t>
            </a:r>
            <a:endParaRPr lang="zh-CN" altLang="zh-CN" dirty="0">
              <a:effectLst/>
              <a:latin typeface="+mn-ea"/>
            </a:endParaRPr>
          </a:p>
          <a:p>
            <a:pPr algn="l" rtl="0" fontAlgn="base">
              <a:spcBef>
                <a:spcPts val="0"/>
              </a:spcBef>
              <a:spcAft>
                <a:spcPts val="0"/>
              </a:spcAft>
            </a:pPr>
            <a:r>
              <a:rPr lang="en-US" altLang="zh-CN" sz="1800" b="1" kern="1200" dirty="0">
                <a:solidFill>
                  <a:srgbClr val="000000"/>
                </a:solidFill>
                <a:effectLst/>
                <a:latin typeface="+mn-ea"/>
                <a:cs typeface="+mn-cs"/>
              </a:rPr>
              <a:t>SeismicBody.js</a:t>
            </a:r>
            <a:r>
              <a:rPr lang="en-US" altLang="zh-CN" sz="1800" kern="1200" dirty="0">
                <a:solidFill>
                  <a:srgbClr val="000000"/>
                </a:solidFill>
                <a:effectLst/>
                <a:latin typeface="+mn-ea"/>
                <a:cs typeface="+mn-cs"/>
              </a:rPr>
              <a:t> —— </a:t>
            </a:r>
            <a:r>
              <a:rPr lang="zh-CN" altLang="zh-CN" sz="1800" kern="1200" dirty="0">
                <a:solidFill>
                  <a:srgbClr val="000000"/>
                </a:solidFill>
                <a:effectLst/>
                <a:latin typeface="+mn-ea"/>
                <a:cs typeface="+mn-cs"/>
              </a:rPr>
              <a:t>三维点云生成器</a:t>
            </a:r>
            <a:endParaRPr lang="zh-CN" altLang="zh-CN" dirty="0">
              <a:effectLst/>
              <a:latin typeface="+mn-ea"/>
            </a:endParaRPr>
          </a:p>
          <a:p>
            <a:pPr algn="l" rtl="0" fontAlgn="base">
              <a:spcBef>
                <a:spcPts val="0"/>
              </a:spcBef>
              <a:spcAft>
                <a:spcPts val="0"/>
              </a:spcAft>
            </a:pPr>
            <a:r>
              <a:rPr lang="en-US" altLang="zh-CN" sz="1800" b="1" kern="1200" dirty="0">
                <a:solidFill>
                  <a:srgbClr val="000000"/>
                </a:solidFill>
                <a:effectLst/>
                <a:latin typeface="+mn-ea"/>
                <a:cs typeface="+mn-cs"/>
              </a:rPr>
              <a:t>create()</a:t>
            </a:r>
            <a:r>
              <a:rPr lang="zh-CN" altLang="zh-CN" sz="1800" b="1" kern="1200" dirty="0">
                <a:solidFill>
                  <a:srgbClr val="000000"/>
                </a:solidFill>
                <a:effectLst/>
                <a:latin typeface="+mn-ea"/>
                <a:cs typeface="+mn-cs"/>
              </a:rPr>
              <a:t>方法</a:t>
            </a:r>
            <a:r>
              <a:rPr lang="zh-CN" altLang="zh-CN" sz="1800" kern="1200" dirty="0">
                <a:solidFill>
                  <a:srgbClr val="000000"/>
                </a:solidFill>
                <a:effectLst/>
                <a:latin typeface="+mn-ea"/>
                <a:cs typeface="+mn-cs"/>
              </a:rPr>
              <a:t> </a:t>
            </a:r>
            <a:r>
              <a:rPr lang="en-US" altLang="zh-CN" sz="1800" kern="1200" dirty="0">
                <a:solidFill>
                  <a:srgbClr val="000000"/>
                </a:solidFill>
                <a:effectLst/>
                <a:latin typeface="+mn-ea"/>
                <a:cs typeface="+mn-cs"/>
              </a:rPr>
              <a:t>—— </a:t>
            </a:r>
            <a:r>
              <a:rPr lang="zh-CN" altLang="zh-CN" sz="1800" kern="1200" dirty="0">
                <a:solidFill>
                  <a:srgbClr val="000000"/>
                </a:solidFill>
                <a:effectLst/>
                <a:latin typeface="+mn-ea"/>
                <a:cs typeface="+mn-cs"/>
              </a:rPr>
              <a:t>点云创建与过滤</a:t>
            </a:r>
            <a:endParaRPr lang="zh-CN" altLang="zh-CN" dirty="0">
              <a:effectLst/>
              <a:latin typeface="+mn-ea"/>
            </a:endParaRPr>
          </a:p>
          <a:p>
            <a:pPr algn="l" rtl="0" fontAlgn="base">
              <a:spcBef>
                <a:spcPts val="0"/>
              </a:spcBef>
              <a:spcAft>
                <a:spcPts val="0"/>
              </a:spcAft>
            </a:pPr>
            <a:r>
              <a:rPr lang="en-US" altLang="zh-CN" sz="1800" b="1" kern="1200" dirty="0" err="1">
                <a:solidFill>
                  <a:srgbClr val="000000"/>
                </a:solidFill>
                <a:effectLst/>
                <a:latin typeface="+mn-ea"/>
                <a:cs typeface="+mn-cs"/>
              </a:rPr>
              <a:t>DataTexture</a:t>
            </a:r>
            <a:r>
              <a:rPr lang="zh-CN" altLang="zh-CN" sz="1800" b="1" kern="1200" dirty="0">
                <a:solidFill>
                  <a:srgbClr val="000000"/>
                </a:solidFill>
                <a:effectLst/>
                <a:latin typeface="+mn-ea"/>
                <a:cs typeface="+mn-cs"/>
              </a:rPr>
              <a:t>应用</a:t>
            </a:r>
            <a:r>
              <a:rPr lang="zh-CN" altLang="zh-CN" sz="1800" kern="1200" dirty="0">
                <a:solidFill>
                  <a:srgbClr val="000000"/>
                </a:solidFill>
                <a:effectLst/>
                <a:latin typeface="+mn-ea"/>
                <a:cs typeface="+mn-cs"/>
              </a:rPr>
              <a:t> </a:t>
            </a:r>
            <a:r>
              <a:rPr lang="en-US" altLang="zh-CN" sz="1800" kern="1200" dirty="0">
                <a:solidFill>
                  <a:srgbClr val="000000"/>
                </a:solidFill>
                <a:effectLst/>
                <a:latin typeface="+mn-ea"/>
                <a:cs typeface="+mn-cs"/>
              </a:rPr>
              <a:t>—— GPU</a:t>
            </a:r>
            <a:r>
              <a:rPr lang="zh-CN" altLang="zh-CN" sz="1800" kern="1200" dirty="0">
                <a:solidFill>
                  <a:srgbClr val="000000"/>
                </a:solidFill>
                <a:effectLst/>
                <a:latin typeface="+mn-ea"/>
                <a:cs typeface="+mn-cs"/>
              </a:rPr>
              <a:t>纹理加速</a:t>
            </a:r>
            <a:endParaRPr lang="zh-CN" altLang="zh-CN" dirty="0">
              <a:effectLst/>
              <a:latin typeface="+mn-ea"/>
            </a:endParaRPr>
          </a:p>
          <a:p>
            <a:pPr algn="l" rtl="0" fontAlgn="base">
              <a:spcBef>
                <a:spcPts val="0"/>
              </a:spcBef>
              <a:spcAft>
                <a:spcPts val="0"/>
              </a:spcAft>
            </a:pPr>
            <a:r>
              <a:rPr lang="zh-CN" altLang="zh-CN" sz="1800" b="1" kern="1200" dirty="0">
                <a:solidFill>
                  <a:srgbClr val="0070C0"/>
                </a:solidFill>
                <a:effectLst/>
                <a:latin typeface="+mn-ea"/>
                <a:cs typeface="+mn-cs"/>
              </a:rPr>
              <a:t>处理流程：</a:t>
            </a:r>
            <a:endParaRPr lang="zh-CN" altLang="zh-CN" dirty="0">
              <a:effectLst/>
              <a:latin typeface="+mn-ea"/>
            </a:endParaRPr>
          </a:p>
          <a:p>
            <a:pPr algn="l" rtl="0" fontAlgn="base">
              <a:spcBef>
                <a:spcPts val="0"/>
              </a:spcBef>
              <a:spcAft>
                <a:spcPts val="0"/>
              </a:spcAft>
            </a:pPr>
            <a:r>
              <a:rPr lang="zh-CN" altLang="zh-CN" sz="1800" b="1" kern="1200" dirty="0">
                <a:solidFill>
                  <a:srgbClr val="000000"/>
                </a:solidFill>
                <a:effectLst/>
                <a:latin typeface="+mn-ea"/>
                <a:cs typeface="+mn-cs"/>
              </a:rPr>
              <a:t>体素遍历</a:t>
            </a:r>
            <a:r>
              <a:rPr lang="zh-CN" altLang="zh-CN" sz="1800" kern="1200" dirty="0">
                <a:solidFill>
                  <a:srgbClr val="000000"/>
                </a:solidFill>
                <a:effectLst/>
                <a:latin typeface="+mn-ea"/>
                <a:cs typeface="+mn-cs"/>
              </a:rPr>
              <a:t> </a:t>
            </a:r>
            <a:r>
              <a:rPr lang="en-US" altLang="zh-CN" sz="1800" kern="1200" dirty="0">
                <a:solidFill>
                  <a:srgbClr val="000000"/>
                </a:solidFill>
                <a:effectLst/>
                <a:latin typeface="+mn-ea"/>
                <a:cs typeface="+mn-cs"/>
              </a:rPr>
              <a:t>—— </a:t>
            </a:r>
            <a:r>
              <a:rPr lang="zh-CN" altLang="zh-CN" sz="1800" kern="1200" dirty="0">
                <a:solidFill>
                  <a:srgbClr val="000000"/>
                </a:solidFill>
                <a:effectLst/>
                <a:latin typeface="+mn-ea"/>
                <a:cs typeface="+mn-cs"/>
              </a:rPr>
              <a:t>三维网格数据扫描</a:t>
            </a:r>
            <a:endParaRPr lang="zh-CN" altLang="zh-CN" dirty="0">
              <a:effectLst/>
              <a:latin typeface="+mn-ea"/>
            </a:endParaRPr>
          </a:p>
          <a:p>
            <a:pPr algn="l" rtl="0" fontAlgn="base">
              <a:spcBef>
                <a:spcPts val="0"/>
              </a:spcBef>
              <a:spcAft>
                <a:spcPts val="0"/>
              </a:spcAft>
            </a:pPr>
            <a:r>
              <a:rPr lang="zh-CN" altLang="zh-CN" sz="1800" b="1" kern="1200" dirty="0">
                <a:solidFill>
                  <a:srgbClr val="000000"/>
                </a:solidFill>
                <a:effectLst/>
                <a:latin typeface="+mn-ea"/>
                <a:cs typeface="+mn-cs"/>
              </a:rPr>
              <a:t>阈值过滤</a:t>
            </a:r>
            <a:r>
              <a:rPr lang="zh-CN" altLang="zh-CN" sz="1800" kern="1200" dirty="0">
                <a:solidFill>
                  <a:srgbClr val="000000"/>
                </a:solidFill>
                <a:effectLst/>
                <a:latin typeface="+mn-ea"/>
                <a:cs typeface="+mn-cs"/>
              </a:rPr>
              <a:t> </a:t>
            </a:r>
            <a:r>
              <a:rPr lang="en-US" altLang="zh-CN" sz="1800" kern="1200" dirty="0">
                <a:solidFill>
                  <a:srgbClr val="000000"/>
                </a:solidFill>
                <a:effectLst/>
                <a:latin typeface="+mn-ea"/>
                <a:cs typeface="+mn-cs"/>
              </a:rPr>
              <a:t>—— </a:t>
            </a:r>
            <a:r>
              <a:rPr lang="zh-CN" altLang="zh-CN" sz="1800" kern="1200" dirty="0">
                <a:solidFill>
                  <a:srgbClr val="000000"/>
                </a:solidFill>
                <a:effectLst/>
                <a:latin typeface="+mn-ea"/>
                <a:cs typeface="+mn-cs"/>
              </a:rPr>
              <a:t>只显示强振幅点</a:t>
            </a:r>
            <a:endParaRPr lang="zh-CN" altLang="zh-CN" dirty="0">
              <a:effectLst/>
              <a:latin typeface="+mn-ea"/>
            </a:endParaRPr>
          </a:p>
          <a:p>
            <a:pPr algn="l" rtl="0" fontAlgn="base">
              <a:spcBef>
                <a:spcPts val="0"/>
              </a:spcBef>
              <a:spcAft>
                <a:spcPts val="0"/>
              </a:spcAft>
            </a:pPr>
            <a:r>
              <a:rPr lang="zh-CN" altLang="zh-CN" sz="1800" b="1" kern="1200" dirty="0">
                <a:solidFill>
                  <a:srgbClr val="000000"/>
                </a:solidFill>
                <a:effectLst/>
                <a:latin typeface="+mn-ea"/>
                <a:cs typeface="+mn-cs"/>
              </a:rPr>
              <a:t>坐标变换</a:t>
            </a:r>
            <a:r>
              <a:rPr lang="zh-CN" altLang="zh-CN" sz="1800" kern="1200" dirty="0">
                <a:solidFill>
                  <a:srgbClr val="000000"/>
                </a:solidFill>
                <a:effectLst/>
                <a:latin typeface="+mn-ea"/>
                <a:cs typeface="+mn-cs"/>
              </a:rPr>
              <a:t> </a:t>
            </a:r>
            <a:r>
              <a:rPr lang="en-US" altLang="zh-CN" sz="1800" kern="1200" dirty="0">
                <a:solidFill>
                  <a:srgbClr val="000000"/>
                </a:solidFill>
                <a:effectLst/>
                <a:latin typeface="+mn-ea"/>
                <a:cs typeface="+mn-cs"/>
              </a:rPr>
              <a:t>—— </a:t>
            </a:r>
            <a:r>
              <a:rPr lang="zh-CN" altLang="zh-CN" sz="1800" kern="1200" dirty="0">
                <a:solidFill>
                  <a:srgbClr val="000000"/>
                </a:solidFill>
                <a:effectLst/>
                <a:latin typeface="+mn-ea"/>
                <a:cs typeface="+mn-cs"/>
              </a:rPr>
              <a:t>体素索引转世界坐标</a:t>
            </a:r>
            <a:endParaRPr lang="zh-CN" altLang="zh-CN" dirty="0">
              <a:effectLst/>
              <a:latin typeface="+mn-ea"/>
            </a:endParaRPr>
          </a:p>
          <a:p>
            <a:pPr algn="l" rtl="0" fontAlgn="base">
              <a:spcBef>
                <a:spcPts val="0"/>
              </a:spcBef>
              <a:spcAft>
                <a:spcPts val="0"/>
              </a:spcAft>
            </a:pPr>
            <a:r>
              <a:rPr lang="zh-CN" altLang="zh-CN" sz="1800" b="1" kern="1200" dirty="0">
                <a:solidFill>
                  <a:srgbClr val="000000"/>
                </a:solidFill>
                <a:effectLst/>
                <a:latin typeface="+mn-ea"/>
                <a:cs typeface="+mn-cs"/>
              </a:rPr>
              <a:t>颜色分配</a:t>
            </a:r>
            <a:r>
              <a:rPr lang="zh-CN" altLang="zh-CN" sz="1800" kern="1200" dirty="0">
                <a:solidFill>
                  <a:srgbClr val="000000"/>
                </a:solidFill>
                <a:effectLst/>
                <a:latin typeface="+mn-ea"/>
                <a:cs typeface="+mn-cs"/>
              </a:rPr>
              <a:t> </a:t>
            </a:r>
            <a:r>
              <a:rPr lang="en-US" altLang="zh-CN" sz="1800" kern="1200" dirty="0">
                <a:solidFill>
                  <a:srgbClr val="000000"/>
                </a:solidFill>
                <a:effectLst/>
                <a:latin typeface="+mn-ea"/>
                <a:cs typeface="+mn-cs"/>
              </a:rPr>
              <a:t>—— </a:t>
            </a:r>
            <a:r>
              <a:rPr lang="zh-CN" altLang="zh-CN" sz="1800" kern="1200" dirty="0">
                <a:solidFill>
                  <a:srgbClr val="000000"/>
                </a:solidFill>
                <a:effectLst/>
                <a:latin typeface="+mn-ea"/>
                <a:cs typeface="+mn-cs"/>
              </a:rPr>
              <a:t>红</a:t>
            </a:r>
            <a:r>
              <a:rPr lang="en-US" altLang="zh-CN" sz="1800" kern="1200" dirty="0">
                <a:solidFill>
                  <a:srgbClr val="000000"/>
                </a:solidFill>
                <a:effectLst/>
                <a:latin typeface="+mn-ea"/>
                <a:cs typeface="+mn-cs"/>
              </a:rPr>
              <a:t>(</a:t>
            </a:r>
            <a:r>
              <a:rPr lang="zh-CN" altLang="zh-CN" sz="1800" kern="1200" dirty="0">
                <a:solidFill>
                  <a:srgbClr val="000000"/>
                </a:solidFill>
                <a:effectLst/>
                <a:latin typeface="+mn-ea"/>
                <a:cs typeface="+mn-cs"/>
              </a:rPr>
              <a:t>正</a:t>
            </a:r>
            <a:r>
              <a:rPr lang="en-US" altLang="zh-CN" sz="1800" kern="1200" dirty="0">
                <a:solidFill>
                  <a:srgbClr val="000000"/>
                </a:solidFill>
                <a:effectLst/>
                <a:latin typeface="+mn-ea"/>
                <a:cs typeface="+mn-cs"/>
              </a:rPr>
              <a:t>)/</a:t>
            </a:r>
            <a:r>
              <a:rPr lang="zh-CN" altLang="zh-CN" sz="1800" kern="1200" dirty="0">
                <a:solidFill>
                  <a:srgbClr val="000000"/>
                </a:solidFill>
                <a:effectLst/>
                <a:latin typeface="+mn-ea"/>
                <a:cs typeface="+mn-cs"/>
              </a:rPr>
              <a:t>蓝</a:t>
            </a:r>
            <a:r>
              <a:rPr lang="en-US" altLang="zh-CN" sz="1800" kern="1200" dirty="0">
                <a:solidFill>
                  <a:srgbClr val="000000"/>
                </a:solidFill>
                <a:effectLst/>
                <a:latin typeface="+mn-ea"/>
                <a:cs typeface="+mn-cs"/>
              </a:rPr>
              <a:t>(</a:t>
            </a:r>
            <a:r>
              <a:rPr lang="zh-CN" altLang="zh-CN" sz="1800" kern="1200" dirty="0">
                <a:solidFill>
                  <a:srgbClr val="000000"/>
                </a:solidFill>
                <a:effectLst/>
                <a:latin typeface="+mn-ea"/>
                <a:cs typeface="+mn-cs"/>
              </a:rPr>
              <a:t>负</a:t>
            </a:r>
            <a:r>
              <a:rPr lang="en-US" altLang="zh-CN" sz="1800" kern="1200" dirty="0">
                <a:solidFill>
                  <a:srgbClr val="000000"/>
                </a:solidFill>
                <a:effectLst/>
                <a:latin typeface="+mn-ea"/>
                <a:cs typeface="+mn-cs"/>
              </a:rPr>
              <a:t>)</a:t>
            </a:r>
            <a:r>
              <a:rPr lang="zh-CN" altLang="zh-CN" sz="1800" kern="1200" dirty="0">
                <a:solidFill>
                  <a:srgbClr val="000000"/>
                </a:solidFill>
                <a:effectLst/>
                <a:latin typeface="+mn-ea"/>
                <a:cs typeface="+mn-cs"/>
              </a:rPr>
              <a:t>着色</a:t>
            </a:r>
            <a:endParaRPr lang="zh-CN" altLang="zh-CN" dirty="0">
              <a:effectLst/>
              <a:latin typeface="+mn-ea"/>
            </a:endParaRPr>
          </a:p>
          <a:p>
            <a:pPr algn="l" rtl="0" fontAlgn="base">
              <a:spcBef>
                <a:spcPts val="0"/>
              </a:spcBef>
              <a:spcAft>
                <a:spcPts val="0"/>
              </a:spcAft>
            </a:pPr>
            <a:r>
              <a:rPr lang="zh-CN" altLang="zh-CN" sz="1800" b="1" kern="1200" dirty="0">
                <a:solidFill>
                  <a:srgbClr val="0070C0"/>
                </a:solidFill>
                <a:effectLst/>
                <a:latin typeface="+mn-ea"/>
                <a:cs typeface="+mn-cs"/>
              </a:rPr>
              <a:t>可调参数：</a:t>
            </a:r>
            <a:endParaRPr lang="zh-CN" altLang="zh-CN" dirty="0">
              <a:effectLst/>
              <a:latin typeface="+mn-ea"/>
            </a:endParaRPr>
          </a:p>
          <a:p>
            <a:pPr algn="l" rtl="0" fontAlgn="base">
              <a:spcBef>
                <a:spcPts val="0"/>
              </a:spcBef>
              <a:spcAft>
                <a:spcPts val="0"/>
              </a:spcAft>
            </a:pPr>
            <a:r>
              <a:rPr lang="zh-CN" altLang="zh-CN" sz="1800" b="1" kern="1200" dirty="0">
                <a:solidFill>
                  <a:srgbClr val="000000"/>
                </a:solidFill>
                <a:effectLst/>
                <a:latin typeface="+mn-ea"/>
                <a:cs typeface="+mn-cs"/>
              </a:rPr>
              <a:t>阈值过滤</a:t>
            </a:r>
            <a:r>
              <a:rPr lang="zh-CN" altLang="zh-CN" sz="1800" kern="1200" dirty="0">
                <a:solidFill>
                  <a:srgbClr val="000000"/>
                </a:solidFill>
                <a:effectLst/>
                <a:latin typeface="+mn-ea"/>
                <a:cs typeface="+mn-cs"/>
              </a:rPr>
              <a:t> </a:t>
            </a:r>
            <a:r>
              <a:rPr lang="en-US" altLang="zh-CN" sz="1800" kern="1200" dirty="0">
                <a:solidFill>
                  <a:srgbClr val="000000"/>
                </a:solidFill>
                <a:effectLst/>
                <a:latin typeface="+mn-ea"/>
                <a:cs typeface="+mn-cs"/>
              </a:rPr>
              <a:t>—— </a:t>
            </a:r>
            <a:r>
              <a:rPr lang="zh-CN" altLang="zh-CN" sz="1800" kern="1200" dirty="0">
                <a:solidFill>
                  <a:srgbClr val="000000"/>
                </a:solidFill>
                <a:effectLst/>
                <a:latin typeface="+mn-ea"/>
                <a:cs typeface="+mn-cs"/>
              </a:rPr>
              <a:t>控制显示点的强度门槛</a:t>
            </a:r>
            <a:endParaRPr lang="zh-CN" altLang="zh-CN" dirty="0">
              <a:effectLst/>
              <a:latin typeface="+mn-ea"/>
            </a:endParaRPr>
          </a:p>
          <a:p>
            <a:pPr algn="l" rtl="0" fontAlgn="base">
              <a:spcBef>
                <a:spcPts val="0"/>
              </a:spcBef>
              <a:spcAft>
                <a:spcPts val="0"/>
              </a:spcAft>
            </a:pPr>
            <a:r>
              <a:rPr lang="zh-CN" altLang="zh-CN" sz="1800" b="1" kern="1200" dirty="0">
                <a:solidFill>
                  <a:srgbClr val="000000"/>
                </a:solidFill>
                <a:effectLst/>
                <a:latin typeface="+mn-ea"/>
                <a:cs typeface="+mn-cs"/>
              </a:rPr>
              <a:t>点大小</a:t>
            </a:r>
            <a:r>
              <a:rPr lang="zh-CN" altLang="zh-CN" sz="1800" kern="1200" dirty="0">
                <a:solidFill>
                  <a:srgbClr val="000000"/>
                </a:solidFill>
                <a:effectLst/>
                <a:latin typeface="+mn-ea"/>
                <a:cs typeface="+mn-cs"/>
              </a:rPr>
              <a:t> </a:t>
            </a:r>
            <a:r>
              <a:rPr lang="en-US" altLang="zh-CN" sz="1800" kern="1200" dirty="0">
                <a:solidFill>
                  <a:srgbClr val="000000"/>
                </a:solidFill>
                <a:effectLst/>
                <a:latin typeface="+mn-ea"/>
                <a:cs typeface="+mn-cs"/>
              </a:rPr>
              <a:t>—— </a:t>
            </a:r>
            <a:r>
              <a:rPr lang="zh-CN" altLang="zh-CN" sz="1800" kern="1200" dirty="0">
                <a:solidFill>
                  <a:srgbClr val="000000"/>
                </a:solidFill>
                <a:effectLst/>
                <a:latin typeface="+mn-ea"/>
                <a:cs typeface="+mn-cs"/>
              </a:rPr>
              <a:t>可视化点尺寸</a:t>
            </a:r>
            <a:endParaRPr lang="zh-CN" altLang="zh-CN" dirty="0">
              <a:effectLst/>
              <a:latin typeface="+mn-ea"/>
            </a:endParaRPr>
          </a:p>
          <a:p>
            <a:pPr algn="l" rtl="0" fontAlgn="base">
              <a:spcBef>
                <a:spcPts val="0"/>
              </a:spcBef>
              <a:spcAft>
                <a:spcPts val="0"/>
              </a:spcAft>
            </a:pPr>
            <a:r>
              <a:rPr lang="zh-CN" altLang="zh-CN" sz="1800" b="1" kern="1200" dirty="0">
                <a:solidFill>
                  <a:srgbClr val="000000"/>
                </a:solidFill>
                <a:effectLst/>
                <a:latin typeface="+mn-ea"/>
                <a:cs typeface="+mn-cs"/>
              </a:rPr>
              <a:t>采样间隔</a:t>
            </a:r>
            <a:r>
              <a:rPr lang="zh-CN" altLang="zh-CN" sz="1800" kern="1200" dirty="0">
                <a:solidFill>
                  <a:srgbClr val="000000"/>
                </a:solidFill>
                <a:effectLst/>
                <a:latin typeface="+mn-ea"/>
                <a:cs typeface="+mn-cs"/>
              </a:rPr>
              <a:t> </a:t>
            </a:r>
            <a:r>
              <a:rPr lang="en-US" altLang="zh-CN" sz="1800" kern="1200" dirty="0">
                <a:solidFill>
                  <a:srgbClr val="000000"/>
                </a:solidFill>
                <a:effectLst/>
                <a:latin typeface="+mn-ea"/>
                <a:cs typeface="+mn-cs"/>
              </a:rPr>
              <a:t>—— </a:t>
            </a:r>
            <a:r>
              <a:rPr lang="zh-CN" altLang="zh-CN" sz="1800" kern="1200" dirty="0">
                <a:solidFill>
                  <a:srgbClr val="000000"/>
                </a:solidFill>
                <a:effectLst/>
                <a:latin typeface="+mn-ea"/>
                <a:cs typeface="+mn-cs"/>
              </a:rPr>
              <a:t>性能与细节平衡</a:t>
            </a:r>
            <a:endParaRPr lang="zh-CN" altLang="zh-CN" dirty="0">
              <a:effectLst/>
              <a:latin typeface="+mn-ea"/>
            </a:endParaRPr>
          </a:p>
          <a:p>
            <a:pPr algn="l" rtl="0" fontAlgn="base">
              <a:spcBef>
                <a:spcPts val="0"/>
              </a:spcBef>
              <a:spcAft>
                <a:spcPts val="0"/>
              </a:spcAft>
            </a:pPr>
            <a:r>
              <a:rPr lang="zh-CN" altLang="zh-CN" sz="1800" b="1" kern="1200" dirty="0">
                <a:solidFill>
                  <a:srgbClr val="000000"/>
                </a:solidFill>
                <a:effectLst/>
                <a:latin typeface="+mn-ea"/>
                <a:cs typeface="+mn-cs"/>
              </a:rPr>
              <a:t>颜色映射</a:t>
            </a:r>
            <a:r>
              <a:rPr lang="zh-CN" altLang="zh-CN" sz="1800" kern="1200" dirty="0">
                <a:solidFill>
                  <a:srgbClr val="000000"/>
                </a:solidFill>
                <a:effectLst/>
                <a:latin typeface="+mn-ea"/>
                <a:cs typeface="+mn-cs"/>
              </a:rPr>
              <a:t> </a:t>
            </a:r>
            <a:r>
              <a:rPr lang="en-US" altLang="zh-CN" sz="1800" kern="1200" dirty="0">
                <a:solidFill>
                  <a:srgbClr val="000000"/>
                </a:solidFill>
                <a:effectLst/>
                <a:latin typeface="+mn-ea"/>
                <a:cs typeface="+mn-cs"/>
              </a:rPr>
              <a:t>—— </a:t>
            </a:r>
            <a:r>
              <a:rPr lang="zh-CN" altLang="zh-CN" sz="1800" kern="1200" dirty="0">
                <a:solidFill>
                  <a:srgbClr val="000000"/>
                </a:solidFill>
                <a:effectLst/>
                <a:latin typeface="+mn-ea"/>
                <a:cs typeface="+mn-cs"/>
              </a:rPr>
              <a:t>自定义振幅着色</a:t>
            </a:r>
            <a:endParaRPr lang="en-US" altLang="zh-CN" sz="1800" kern="1200" dirty="0">
              <a:solidFill>
                <a:srgbClr val="000000"/>
              </a:solidFill>
              <a:effectLst/>
              <a:latin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136675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BBB707-2712-5D0D-C0F2-4C737A16D9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85A87C37-335E-BCF9-8682-C86C2C4EA417}"/>
              </a:ext>
            </a:extLst>
          </p:cNvPr>
          <p:cNvSpPr txBox="1"/>
          <p:nvPr/>
        </p:nvSpPr>
        <p:spPr>
          <a:xfrm>
            <a:off x="730360" y="887201"/>
            <a:ext cx="7997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0070C0"/>
                </a:solidFill>
              </a:rPr>
              <a:t>        结果展示</a:t>
            </a:r>
            <a:endParaRPr lang="en-US" altLang="zh-CN" dirty="0">
              <a:solidFill>
                <a:srgbClr val="0070C0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6D710AE-0FDC-4D05-D8A2-B9FCD0AC5D70}"/>
              </a:ext>
            </a:extLst>
          </p:cNvPr>
          <p:cNvSpPr txBox="1"/>
          <p:nvPr/>
        </p:nvSpPr>
        <p:spPr>
          <a:xfrm>
            <a:off x="1219296" y="425536"/>
            <a:ext cx="60069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0070C0"/>
                </a:solidFill>
              </a:rPr>
              <a:t>SEGY</a:t>
            </a:r>
            <a:r>
              <a:rPr lang="zh-CN" altLang="en-US" sz="2400" b="1" dirty="0">
                <a:solidFill>
                  <a:srgbClr val="0070C0"/>
                </a:solidFill>
              </a:rPr>
              <a:t>数据显示部分</a:t>
            </a:r>
            <a:endParaRPr lang="zh-CN" altLang="en-US" sz="2000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0541E783-3067-4A59-8FB7-70209D22A0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600" y="1348866"/>
            <a:ext cx="6707896" cy="506347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13CEE65-9307-41B1-B2BF-3170E1D1D1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8808" y="4362838"/>
            <a:ext cx="2855932" cy="2044184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9FCBD449-32B7-4620-A2D0-0F8A87C68911}"/>
              </a:ext>
            </a:extLst>
          </p:cNvPr>
          <p:cNvSpPr txBox="1"/>
          <p:nvPr/>
        </p:nvSpPr>
        <p:spPr>
          <a:xfrm>
            <a:off x="3314736" y="933368"/>
            <a:ext cx="2514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/>
              <a:t>变密度显示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57CED42E-225F-4E40-8AFA-0944DE7AA9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0282" y="979534"/>
            <a:ext cx="2773718" cy="691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4789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BBB707-2712-5D0D-C0F2-4C737A16D9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85A87C37-335E-BCF9-8682-C86C2C4EA417}"/>
              </a:ext>
            </a:extLst>
          </p:cNvPr>
          <p:cNvSpPr txBox="1"/>
          <p:nvPr/>
        </p:nvSpPr>
        <p:spPr>
          <a:xfrm>
            <a:off x="730360" y="887201"/>
            <a:ext cx="7997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0070C0"/>
                </a:solidFill>
              </a:rPr>
              <a:t>        结果展示</a:t>
            </a:r>
            <a:endParaRPr lang="en-US" altLang="zh-CN" dirty="0">
              <a:solidFill>
                <a:srgbClr val="0070C0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6D710AE-0FDC-4D05-D8A2-B9FCD0AC5D70}"/>
              </a:ext>
            </a:extLst>
          </p:cNvPr>
          <p:cNvSpPr txBox="1"/>
          <p:nvPr/>
        </p:nvSpPr>
        <p:spPr>
          <a:xfrm>
            <a:off x="1219296" y="425536"/>
            <a:ext cx="60069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0070C0"/>
                </a:solidFill>
              </a:rPr>
              <a:t>SEGY</a:t>
            </a:r>
            <a:r>
              <a:rPr lang="zh-CN" altLang="en-US" sz="2400" b="1" dirty="0">
                <a:solidFill>
                  <a:srgbClr val="0070C0"/>
                </a:solidFill>
              </a:rPr>
              <a:t>数据显示部分</a:t>
            </a:r>
            <a:endParaRPr lang="zh-CN" altLang="en-US" sz="2000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D88CA04-25C5-4C1E-B7AC-F103BC04E186}"/>
              </a:ext>
            </a:extLst>
          </p:cNvPr>
          <p:cNvSpPr txBox="1"/>
          <p:nvPr/>
        </p:nvSpPr>
        <p:spPr>
          <a:xfrm>
            <a:off x="3314736" y="933368"/>
            <a:ext cx="2514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/>
              <a:t>变面积显示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A25DCCFA-6498-45B7-A47A-3F7DF1AB78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272" y="3498848"/>
            <a:ext cx="5183666" cy="303038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41A8B7A-A6C5-4624-B8E3-7DACA12833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208" y="1380626"/>
            <a:ext cx="4466640" cy="2961171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B8DB9F8C-DE1F-47C1-B0F3-F1575F129A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6898" y="2361614"/>
            <a:ext cx="2873463" cy="2652427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DCBE638B-0971-4BCE-914B-A8D768311675}"/>
              </a:ext>
            </a:extLst>
          </p:cNvPr>
          <p:cNvSpPr txBox="1"/>
          <p:nvPr/>
        </p:nvSpPr>
        <p:spPr>
          <a:xfrm>
            <a:off x="1633341" y="6193605"/>
            <a:ext cx="5877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/>
              <a:t>支持不同强度的波形增益以及不同位置的切片显示</a:t>
            </a:r>
          </a:p>
        </p:txBody>
      </p:sp>
    </p:spTree>
    <p:extLst>
      <p:ext uri="{BB962C8B-B14F-4D97-AF65-F5344CB8AC3E}">
        <p14:creationId xmlns:p14="http://schemas.microsoft.com/office/powerpoint/2010/main" val="13737510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F3D7F4-2D97-0674-1F63-EB06528F9A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C44215D-585A-27D5-1D50-3BA2D0F6FE89}"/>
              </a:ext>
            </a:extLst>
          </p:cNvPr>
          <p:cNvSpPr txBox="1"/>
          <p:nvPr/>
        </p:nvSpPr>
        <p:spPr>
          <a:xfrm>
            <a:off x="730360" y="887201"/>
            <a:ext cx="7997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0070C0"/>
                </a:solidFill>
              </a:rPr>
              <a:t>        结果展示</a:t>
            </a:r>
            <a:endParaRPr lang="en-US" altLang="zh-CN" dirty="0">
              <a:solidFill>
                <a:srgbClr val="0070C0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133C956-5E37-27C4-3502-04B218F7483B}"/>
              </a:ext>
            </a:extLst>
          </p:cNvPr>
          <p:cNvSpPr txBox="1"/>
          <p:nvPr/>
        </p:nvSpPr>
        <p:spPr>
          <a:xfrm>
            <a:off x="1219296" y="425536"/>
            <a:ext cx="60069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0070C0"/>
                </a:solidFill>
              </a:rPr>
              <a:t>SEGY</a:t>
            </a:r>
            <a:r>
              <a:rPr lang="zh-CN" altLang="en-US" sz="2400" b="1" dirty="0">
                <a:solidFill>
                  <a:srgbClr val="0070C0"/>
                </a:solidFill>
              </a:rPr>
              <a:t>数据显示部分</a:t>
            </a:r>
            <a:endParaRPr lang="zh-CN" altLang="en-US" sz="2000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1ED826A-59DF-464A-9E82-74908D38042C}"/>
              </a:ext>
            </a:extLst>
          </p:cNvPr>
          <p:cNvSpPr txBox="1"/>
          <p:nvPr/>
        </p:nvSpPr>
        <p:spPr>
          <a:xfrm>
            <a:off x="3314736" y="933368"/>
            <a:ext cx="2514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/>
              <a:t>三维点云显示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2EA4B56-1A45-47ED-B682-793BC03A43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8135" y="1682800"/>
            <a:ext cx="4292608" cy="2443845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17F844E5-835F-4237-BCAA-FD10B2EFC6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816" y="1962192"/>
            <a:ext cx="3550491" cy="1141494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DAD272E9-0141-4308-83A4-FBF31BD9EF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9571" y="3767195"/>
            <a:ext cx="6337128" cy="2675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2276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F3D7F4-2D97-0674-1F63-EB06528F9A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>
            <a:extLst>
              <a:ext uri="{FF2B5EF4-FFF2-40B4-BE49-F238E27FC236}">
                <a16:creationId xmlns:a16="http://schemas.microsoft.com/office/drawing/2014/main" id="{9C67E0A7-A0BA-41DA-9D18-5FCBF56E59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6930" y="4127480"/>
            <a:ext cx="4889997" cy="2216799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4A714412-444A-4B56-A97D-7D3E1802AA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634"/>
          <a:stretch/>
        </p:blipFill>
        <p:spPr>
          <a:xfrm>
            <a:off x="3421303" y="1395948"/>
            <a:ext cx="5561253" cy="163673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FC44215D-585A-27D5-1D50-3BA2D0F6FE89}"/>
              </a:ext>
            </a:extLst>
          </p:cNvPr>
          <p:cNvSpPr txBox="1"/>
          <p:nvPr/>
        </p:nvSpPr>
        <p:spPr>
          <a:xfrm>
            <a:off x="730360" y="887201"/>
            <a:ext cx="7997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0070C0"/>
                </a:solidFill>
              </a:rPr>
              <a:t>        结果展示</a:t>
            </a:r>
            <a:endParaRPr lang="en-US" altLang="zh-CN" dirty="0">
              <a:solidFill>
                <a:srgbClr val="0070C0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133C956-5E37-27C4-3502-04B218F7483B}"/>
              </a:ext>
            </a:extLst>
          </p:cNvPr>
          <p:cNvSpPr txBox="1"/>
          <p:nvPr/>
        </p:nvSpPr>
        <p:spPr>
          <a:xfrm>
            <a:off x="1219296" y="425536"/>
            <a:ext cx="60069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0070C0"/>
                </a:solidFill>
              </a:rPr>
              <a:t>SEGY</a:t>
            </a:r>
            <a:r>
              <a:rPr lang="zh-CN" altLang="en-US" sz="2400" b="1" dirty="0">
                <a:solidFill>
                  <a:srgbClr val="0070C0"/>
                </a:solidFill>
              </a:rPr>
              <a:t>数据显示部分</a:t>
            </a:r>
            <a:endParaRPr lang="zh-CN" altLang="en-US" sz="2000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1ED826A-59DF-464A-9E82-74908D38042C}"/>
              </a:ext>
            </a:extLst>
          </p:cNvPr>
          <p:cNvSpPr txBox="1"/>
          <p:nvPr/>
        </p:nvSpPr>
        <p:spPr>
          <a:xfrm>
            <a:off x="3314736" y="933368"/>
            <a:ext cx="2514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/>
              <a:t>颜色映射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1EC2744-FB51-4266-AC43-8A844543C0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360" y="1403408"/>
            <a:ext cx="2569082" cy="363695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FB8D3AB-F592-46D6-9F3F-3BD7E59850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463" y="5105352"/>
            <a:ext cx="2672876" cy="1543104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0FAE9B1A-5931-47C1-BCCB-DD388ADDAC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88166" y="2769393"/>
            <a:ext cx="5816250" cy="1920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9018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AB558A-6A78-3FB8-C653-6BCACDBBFD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Box 4">
            <a:extLst>
              <a:ext uri="{FF2B5EF4-FFF2-40B4-BE49-F238E27FC236}">
                <a16:creationId xmlns:a16="http://schemas.microsoft.com/office/drawing/2014/main" id="{538B71ED-9A92-F92B-CD51-39CF226FC6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7670" y="2586467"/>
            <a:ext cx="7508660" cy="78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45715">
            <a:spAutoFit/>
          </a:bodyPr>
          <a:lstStyle/>
          <a:p>
            <a:pPr algn="ctr"/>
            <a:r>
              <a:rPr lang="zh-CN" altLang="en-US" sz="4800" b="1" dirty="0">
                <a:solidFill>
                  <a:srgbClr val="0070C0"/>
                </a:solidFill>
              </a:rPr>
              <a:t>五、课设总结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13D6645-BEBE-D85A-5D22-0BAFD144CE56}"/>
              </a:ext>
            </a:extLst>
          </p:cNvPr>
          <p:cNvSpPr txBox="1"/>
          <p:nvPr/>
        </p:nvSpPr>
        <p:spPr>
          <a:xfrm>
            <a:off x="1219296" y="425536"/>
            <a:ext cx="64260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0070C0"/>
                </a:solidFill>
                <a:latin typeface="黑体" pitchFamily="49" charset="-122"/>
                <a:ea typeface="黑体" pitchFamily="49" charset="-122"/>
                <a:sym typeface="黑体" pitchFamily="49" charset="-122"/>
              </a:rPr>
              <a:t>地学数据三维可视化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2682523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084A31-1BEA-1BB7-2048-4A70F8C6EF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8263EEF-B8DB-5CE6-A9C3-4B638A49ED7A}"/>
              </a:ext>
            </a:extLst>
          </p:cNvPr>
          <p:cNvSpPr txBox="1"/>
          <p:nvPr/>
        </p:nvSpPr>
        <p:spPr>
          <a:xfrm>
            <a:off x="1219296" y="884917"/>
            <a:ext cx="1946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0070C0"/>
                </a:solidFill>
              </a:rPr>
              <a:t>项目完成度评估</a:t>
            </a:r>
            <a:endParaRPr lang="en-US" altLang="zh-CN" b="1" dirty="0">
              <a:solidFill>
                <a:srgbClr val="0070C0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7FE793A-30D5-0B12-7F15-9A5976355ECB}"/>
              </a:ext>
            </a:extLst>
          </p:cNvPr>
          <p:cNvSpPr txBox="1"/>
          <p:nvPr/>
        </p:nvSpPr>
        <p:spPr>
          <a:xfrm>
            <a:off x="1219296" y="425536"/>
            <a:ext cx="60069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0070C0"/>
                </a:solidFill>
              </a:rPr>
              <a:t>课设总结</a:t>
            </a:r>
            <a:endParaRPr lang="zh-CN" altLang="en-US" sz="20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EEC97D7-E7D9-11F3-9838-6540B4EB8D54}"/>
              </a:ext>
            </a:extLst>
          </p:cNvPr>
          <p:cNvSpPr txBox="1"/>
          <p:nvPr/>
        </p:nvSpPr>
        <p:spPr>
          <a:xfrm>
            <a:off x="972910" y="1320554"/>
            <a:ext cx="7473736" cy="646331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zh-CN" altLang="en-US" b="1" dirty="0">
                <a:solidFill>
                  <a:srgbClr val="0070C0"/>
                </a:solidFill>
              </a:rPr>
              <a:t>完全实现的核心功能：</a:t>
            </a:r>
          </a:p>
          <a:p>
            <a:endParaRPr lang="en-US" altLang="zh-CN" dirty="0"/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3BF65CA2-0C32-F65F-9590-87824D52D9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1786553"/>
              </p:ext>
            </p:extLst>
          </p:nvPr>
        </p:nvGraphicFramePr>
        <p:xfrm>
          <a:off x="939904" y="1822496"/>
          <a:ext cx="7264192" cy="221996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3632096">
                  <a:extLst>
                    <a:ext uri="{9D8B030D-6E8A-4147-A177-3AD203B41FA5}">
                      <a16:colId xmlns:a16="http://schemas.microsoft.com/office/drawing/2014/main" val="3288129864"/>
                    </a:ext>
                  </a:extLst>
                </a:gridCol>
                <a:gridCol w="3632096">
                  <a:extLst>
                    <a:ext uri="{9D8B030D-6E8A-4147-A177-3AD203B41FA5}">
                      <a16:colId xmlns:a16="http://schemas.microsoft.com/office/drawing/2014/main" val="986805894"/>
                    </a:ext>
                  </a:extLst>
                </a:gridCol>
              </a:tblGrid>
              <a:tr h="349151">
                <a:tc>
                  <a:txBody>
                    <a:bodyPr/>
                    <a:lstStyle/>
                    <a:p>
                      <a:r>
                        <a:rPr lang="zh-CN" altLang="en-US" sz="1800" b="0" kern="1200" dirty="0">
                          <a:solidFill>
                            <a:schemeClr val="tx1"/>
                          </a:solidFill>
                          <a:effectLst/>
                        </a:rPr>
                        <a:t>功能模块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b="0" kern="1200" dirty="0">
                          <a:solidFill>
                            <a:schemeClr val="tx1"/>
                          </a:solidFill>
                          <a:effectLst/>
                        </a:rPr>
                        <a:t>技术实现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65529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800" b="1" kern="1200" dirty="0">
                          <a:solidFill>
                            <a:schemeClr val="dk1"/>
                          </a:solidFill>
                          <a:effectLst/>
                        </a:rPr>
                        <a:t>Web</a:t>
                      </a:r>
                      <a:r>
                        <a:rPr lang="zh-CN" altLang="en-US" sz="1800" b="1" kern="1200" dirty="0">
                          <a:solidFill>
                            <a:schemeClr val="dk1"/>
                          </a:solidFill>
                          <a:effectLst/>
                        </a:rPr>
                        <a:t>三维可视化框架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b="0" kern="1200" dirty="0">
                          <a:solidFill>
                            <a:schemeClr val="dk1"/>
                          </a:solidFill>
                          <a:effectLst/>
                        </a:rPr>
                        <a:t>Three.js</a:t>
                      </a:r>
                      <a:r>
                        <a:rPr lang="zh-CN" altLang="en-US" sz="1800" b="0" kern="1200" dirty="0">
                          <a:solidFill>
                            <a:schemeClr val="dk1"/>
                          </a:solidFill>
                          <a:effectLst/>
                        </a:rPr>
                        <a:t>完整集成，响应式设计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35774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1800" b="1" kern="1200" dirty="0">
                          <a:solidFill>
                            <a:schemeClr val="dk1"/>
                          </a:solidFill>
                          <a:effectLst/>
                        </a:rPr>
                        <a:t>多格式数据支持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b="0" kern="1200" dirty="0" err="1">
                          <a:solidFill>
                            <a:schemeClr val="dk1"/>
                          </a:solidFill>
                          <a:effectLst/>
                        </a:rPr>
                        <a:t>GeoTIFF</a:t>
                      </a:r>
                      <a:r>
                        <a:rPr lang="en-US" altLang="zh-CN" sz="1800" b="0" kern="1200" dirty="0">
                          <a:solidFill>
                            <a:schemeClr val="dk1"/>
                          </a:solidFill>
                          <a:effectLst/>
                        </a:rPr>
                        <a:t> + SEGY</a:t>
                      </a:r>
                      <a:r>
                        <a:rPr lang="zh-CN" altLang="en-US" sz="1800" b="0" kern="1200" dirty="0">
                          <a:solidFill>
                            <a:schemeClr val="dk1"/>
                          </a:solidFill>
                          <a:effectLst/>
                        </a:rPr>
                        <a:t>工业标准解析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89602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1800" b="1" kern="1200" dirty="0">
                          <a:solidFill>
                            <a:schemeClr val="dk1"/>
                          </a:solidFill>
                          <a:effectLst/>
                        </a:rPr>
                        <a:t>地形可视化系统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b="0" kern="1200" dirty="0">
                          <a:solidFill>
                            <a:schemeClr val="dk1"/>
                          </a:solidFill>
                          <a:effectLst/>
                        </a:rPr>
                        <a:t>网格生成、多配色、等值线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65874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1800" b="1" kern="1200" dirty="0">
                          <a:solidFill>
                            <a:schemeClr val="dk1"/>
                          </a:solidFill>
                          <a:effectLst/>
                        </a:rPr>
                        <a:t>地震数据可视化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b="0" kern="1200" dirty="0">
                          <a:solidFill>
                            <a:schemeClr val="dk1"/>
                          </a:solidFill>
                          <a:effectLst/>
                        </a:rPr>
                        <a:t>切片、波形、体渲染三种模式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97910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1800" b="1" kern="1200" dirty="0">
                          <a:solidFill>
                            <a:schemeClr val="dk1"/>
                          </a:solidFill>
                          <a:effectLst/>
                        </a:rPr>
                        <a:t>交互分析工具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探针、直方图、色标条、截图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4012857"/>
                  </a:ext>
                </a:extLst>
              </a:tr>
            </a:tbl>
          </a:graphicData>
        </a:graphic>
      </p:graphicFrame>
      <p:sp>
        <p:nvSpPr>
          <p:cNvPr id="7" name="文本框 6">
            <a:extLst>
              <a:ext uri="{FF2B5EF4-FFF2-40B4-BE49-F238E27FC236}">
                <a16:creationId xmlns:a16="http://schemas.microsoft.com/office/drawing/2014/main" id="{EB3E67CF-9A18-188B-1C35-856BA19CCEEC}"/>
              </a:ext>
            </a:extLst>
          </p:cNvPr>
          <p:cNvSpPr txBox="1"/>
          <p:nvPr/>
        </p:nvSpPr>
        <p:spPr>
          <a:xfrm>
            <a:off x="939904" y="4197328"/>
            <a:ext cx="7091490" cy="2585323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zh-CN" altLang="en-US" b="1" dirty="0">
                <a:solidFill>
                  <a:srgbClr val="0070C0"/>
                </a:solidFill>
              </a:rPr>
              <a:t>技术指标达成情况</a:t>
            </a:r>
            <a:r>
              <a:rPr lang="zh-CN" altLang="en-US" dirty="0">
                <a:solidFill>
                  <a:srgbClr val="0070C0"/>
                </a:solidFill>
              </a:rPr>
              <a:t>：</a:t>
            </a:r>
            <a:endParaRPr lang="en-US" altLang="zh-CN" dirty="0">
              <a:solidFill>
                <a:srgbClr val="0070C0"/>
              </a:solidFill>
            </a:endParaRPr>
          </a:p>
          <a:p>
            <a:endParaRPr lang="en-US" altLang="zh-CN" b="1" dirty="0">
              <a:solidFill>
                <a:srgbClr val="0070C0"/>
              </a:solidFill>
            </a:endParaRPr>
          </a:p>
          <a:p>
            <a:pPr latinLnBrk="1"/>
            <a:r>
              <a:rPr lang="zh-CN" altLang="en-US" dirty="0"/>
              <a:t>性能指标：</a:t>
            </a:r>
          </a:p>
          <a:p>
            <a:pPr latinLnBrk="1"/>
            <a:r>
              <a:rPr lang="zh-CN" altLang="en-US" dirty="0"/>
              <a:t>渲染帧率：≥ </a:t>
            </a:r>
            <a:r>
              <a:rPr lang="en-US" altLang="zh-CN" dirty="0"/>
              <a:t>60 FPS (</a:t>
            </a:r>
            <a:r>
              <a:rPr lang="zh-CN" altLang="en-US" dirty="0"/>
              <a:t>中等数据量</a:t>
            </a:r>
            <a:r>
              <a:rPr lang="en-US" altLang="zh-CN" dirty="0"/>
              <a:t>)</a:t>
            </a:r>
          </a:p>
          <a:p>
            <a:pPr latinLnBrk="1"/>
            <a:r>
              <a:rPr lang="zh-CN" altLang="en-US" dirty="0"/>
              <a:t>加载时间：＜ </a:t>
            </a:r>
            <a:r>
              <a:rPr lang="en-US" altLang="zh-CN" dirty="0"/>
              <a:t>3</a:t>
            </a:r>
            <a:r>
              <a:rPr lang="zh-CN" altLang="en-US" dirty="0"/>
              <a:t>秒 </a:t>
            </a:r>
            <a:r>
              <a:rPr lang="en-US" altLang="zh-CN" dirty="0"/>
              <a:t>(100MB SEGY</a:t>
            </a:r>
            <a:r>
              <a:rPr lang="zh-CN" altLang="en-US" dirty="0"/>
              <a:t>文件</a:t>
            </a:r>
            <a:r>
              <a:rPr lang="en-US" altLang="zh-CN" dirty="0"/>
              <a:t>)</a:t>
            </a:r>
          </a:p>
          <a:p>
            <a:pPr latinLnBrk="1"/>
            <a:r>
              <a:rPr lang="zh-CN" altLang="en-US" dirty="0"/>
              <a:t>内存占用：＜ </a:t>
            </a:r>
            <a:r>
              <a:rPr lang="en-US" altLang="zh-CN" dirty="0"/>
              <a:t>200MB (</a:t>
            </a:r>
            <a:r>
              <a:rPr lang="zh-CN" altLang="en-US" dirty="0"/>
              <a:t>大型数据集</a:t>
            </a:r>
            <a:r>
              <a:rPr lang="en-US" altLang="zh-CN" dirty="0"/>
              <a:t>)</a:t>
            </a:r>
          </a:p>
          <a:p>
            <a:pPr latinLnBrk="1"/>
            <a:r>
              <a:rPr lang="zh-CN" altLang="en-US" dirty="0"/>
              <a:t>浏览器兼容：</a:t>
            </a:r>
            <a:r>
              <a:rPr lang="en-US" altLang="zh-CN" dirty="0"/>
              <a:t>Chrome/Firefox/Edge</a:t>
            </a:r>
            <a:r>
              <a:rPr lang="zh-CN" altLang="en-US" dirty="0"/>
              <a:t>全支持</a:t>
            </a:r>
            <a:endParaRPr lang="zh-CN" altLang="en-US" b="1" dirty="0">
              <a:solidFill>
                <a:srgbClr val="0070C0"/>
              </a:solidFill>
            </a:endParaRPr>
          </a:p>
          <a:p>
            <a:br>
              <a:rPr lang="zh-CN" altLang="en-US" dirty="0"/>
            </a:b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2056656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A1487E-7C25-CEB9-A335-EBDA492988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2FA7679D-A367-9B39-6068-1B4FCE87AB89}"/>
              </a:ext>
            </a:extLst>
          </p:cNvPr>
          <p:cNvSpPr txBox="1"/>
          <p:nvPr/>
        </p:nvSpPr>
        <p:spPr>
          <a:xfrm>
            <a:off x="1219296" y="884917"/>
            <a:ext cx="1946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0070C0"/>
                </a:solidFill>
              </a:rPr>
              <a:t>技术创新点总结</a:t>
            </a:r>
            <a:endParaRPr lang="en-US" altLang="zh-CN" b="1" dirty="0">
              <a:solidFill>
                <a:srgbClr val="0070C0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788B336-A262-94D9-BB0E-42149822B397}"/>
              </a:ext>
            </a:extLst>
          </p:cNvPr>
          <p:cNvSpPr txBox="1"/>
          <p:nvPr/>
        </p:nvSpPr>
        <p:spPr>
          <a:xfrm>
            <a:off x="1219296" y="425536"/>
            <a:ext cx="60069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0070C0"/>
                </a:solidFill>
              </a:rPr>
              <a:t>课设总结</a:t>
            </a:r>
            <a:endParaRPr lang="zh-CN" altLang="en-US" sz="20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1C69533-8E14-8EEF-9935-CFBFB0A94A6D}"/>
              </a:ext>
            </a:extLst>
          </p:cNvPr>
          <p:cNvSpPr txBox="1"/>
          <p:nvPr/>
        </p:nvSpPr>
        <p:spPr>
          <a:xfrm>
            <a:off x="972910" y="1320554"/>
            <a:ext cx="7473736" cy="5078313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zh-CN" altLang="en-US" b="1" dirty="0">
                <a:solidFill>
                  <a:srgbClr val="0070C0"/>
                </a:solidFill>
              </a:rPr>
              <a:t>核心技术突破</a:t>
            </a:r>
          </a:p>
          <a:p>
            <a:r>
              <a:rPr lang="zh-CN" altLang="en-US" b="1" dirty="0"/>
              <a:t>工业级</a:t>
            </a:r>
            <a:r>
              <a:rPr lang="en-US" altLang="zh-CN" b="1" dirty="0"/>
              <a:t>SEGY</a:t>
            </a:r>
            <a:r>
              <a:rPr lang="zh-CN" altLang="en-US" b="1" dirty="0"/>
              <a:t>解析</a:t>
            </a:r>
            <a:r>
              <a:rPr lang="zh-CN" altLang="en-US" dirty="0"/>
              <a:t>：完整实现</a:t>
            </a:r>
            <a:r>
              <a:rPr lang="en-US" altLang="zh-CN" dirty="0"/>
              <a:t>IBM</a:t>
            </a:r>
            <a:r>
              <a:rPr lang="zh-CN" altLang="en-US" dirty="0"/>
              <a:t>浮点转换与几何信息智能探测</a:t>
            </a:r>
          </a:p>
          <a:p>
            <a:r>
              <a:rPr lang="zh-CN" altLang="en-US" b="1" dirty="0"/>
              <a:t>实时等值线着色器</a:t>
            </a:r>
            <a:r>
              <a:rPr lang="zh-CN" altLang="en-US" dirty="0"/>
              <a:t>：</a:t>
            </a:r>
            <a:r>
              <a:rPr lang="en-US" altLang="zh-CN" dirty="0"/>
              <a:t>GPU</a:t>
            </a:r>
            <a:r>
              <a:rPr lang="zh-CN" altLang="en-US" dirty="0"/>
              <a:t>加速的等高线生成，支持动态参数调节</a:t>
            </a:r>
          </a:p>
          <a:p>
            <a:r>
              <a:rPr lang="zh-CN" altLang="en-US" b="1" dirty="0"/>
              <a:t>多模式地震显示</a:t>
            </a:r>
            <a:r>
              <a:rPr lang="zh-CN" altLang="en-US" dirty="0"/>
              <a:t>：集成变密度、变面积、三维点云三种专业视图</a:t>
            </a:r>
          </a:p>
          <a:p>
            <a:r>
              <a:rPr lang="zh-CN" altLang="en-US" b="1" dirty="0"/>
              <a:t>全浏览器端处理</a:t>
            </a:r>
            <a:r>
              <a:rPr lang="zh-CN" altLang="en-US" dirty="0"/>
              <a:t>：无需后端服务器，直接处理</a:t>
            </a:r>
            <a:r>
              <a:rPr lang="en-US" altLang="zh-CN" dirty="0"/>
              <a:t>GB</a:t>
            </a:r>
            <a:r>
              <a:rPr lang="zh-CN" altLang="en-US" dirty="0"/>
              <a:t>级地质数据</a:t>
            </a:r>
          </a:p>
          <a:p>
            <a:endParaRPr lang="en-US" altLang="zh-CN" dirty="0"/>
          </a:p>
          <a:p>
            <a:r>
              <a:rPr lang="zh-CN" altLang="en-US" b="1" dirty="0">
                <a:solidFill>
                  <a:srgbClr val="0070C0"/>
                </a:solidFill>
              </a:rPr>
              <a:t>工程实现亮点</a:t>
            </a:r>
          </a:p>
          <a:p>
            <a:pPr latinLnBrk="1"/>
            <a:r>
              <a:rPr lang="zh-CN" altLang="en-US" dirty="0"/>
              <a:t>架构设计优势：</a:t>
            </a:r>
          </a:p>
          <a:p>
            <a:pPr latinLnBrk="1"/>
            <a:r>
              <a:rPr lang="zh-CN" altLang="en-US" dirty="0"/>
              <a:t>模块化设计：</a:t>
            </a:r>
            <a:r>
              <a:rPr lang="en-US" altLang="zh-CN" dirty="0"/>
              <a:t>15</a:t>
            </a:r>
            <a:r>
              <a:rPr lang="zh-CN" altLang="en-US" dirty="0"/>
              <a:t>个独立模块，高内聚低耦合</a:t>
            </a:r>
          </a:p>
          <a:p>
            <a:pPr latinLnBrk="1"/>
            <a:r>
              <a:rPr lang="zh-CN" altLang="en-US" dirty="0"/>
              <a:t>错误处理：完整的数据验证与用户反馈机制</a:t>
            </a:r>
          </a:p>
          <a:p>
            <a:pPr latinLnBrk="1"/>
            <a:r>
              <a:rPr lang="zh-CN" altLang="en-US" dirty="0"/>
              <a:t>性能优化：智能网格简化、纹理复用、降采样处理</a:t>
            </a:r>
          </a:p>
          <a:p>
            <a:pPr latinLnBrk="1"/>
            <a:r>
              <a:rPr lang="zh-CN" altLang="en-US" dirty="0"/>
              <a:t>用户体验：直观</a:t>
            </a:r>
            <a:r>
              <a:rPr lang="en-US" altLang="zh-CN" dirty="0"/>
              <a:t>GUI</a:t>
            </a:r>
            <a:r>
              <a:rPr lang="zh-CN" altLang="en-US" dirty="0"/>
              <a:t>、实时交互、详细文档</a:t>
            </a:r>
            <a:endParaRPr lang="en-US" altLang="zh-CN" dirty="0"/>
          </a:p>
          <a:p>
            <a:pPr latinLnBrk="1"/>
            <a:endParaRPr lang="en-US" altLang="zh-CN" dirty="0"/>
          </a:p>
          <a:p>
            <a:pPr latinLnBrk="1"/>
            <a:r>
              <a:rPr lang="zh-CN" altLang="en-US" b="1" dirty="0">
                <a:solidFill>
                  <a:srgbClr val="0070C0"/>
                </a:solidFill>
              </a:rPr>
              <a:t>实用价值体现</a:t>
            </a:r>
          </a:p>
          <a:p>
            <a:r>
              <a:rPr lang="zh-CN" altLang="en-US" b="1" dirty="0"/>
              <a:t>教育应用</a:t>
            </a:r>
            <a:r>
              <a:rPr lang="zh-CN" altLang="en-US" dirty="0"/>
              <a:t>：地质学三维教学演示平台</a:t>
            </a:r>
          </a:p>
          <a:p>
            <a:r>
              <a:rPr lang="zh-CN" altLang="en-US" b="1" dirty="0"/>
              <a:t>科研辅助</a:t>
            </a:r>
            <a:r>
              <a:rPr lang="zh-CN" altLang="en-US" dirty="0"/>
              <a:t>：野外数据快速查看与初步分析</a:t>
            </a:r>
          </a:p>
          <a:p>
            <a:r>
              <a:rPr lang="zh-CN" altLang="en-US" b="1" dirty="0"/>
              <a:t>成果展示</a:t>
            </a:r>
            <a:r>
              <a:rPr lang="zh-CN" altLang="en-US" dirty="0"/>
              <a:t>：研究成果的动态三维可视化</a:t>
            </a:r>
          </a:p>
          <a:p>
            <a:r>
              <a:rPr lang="zh-CN" altLang="en-US" b="1" dirty="0"/>
              <a:t>技术验证</a:t>
            </a:r>
            <a:r>
              <a:rPr lang="zh-CN" altLang="en-US" dirty="0"/>
              <a:t>：</a:t>
            </a:r>
            <a:r>
              <a:rPr lang="en-US" altLang="zh-CN" dirty="0"/>
              <a:t>Web</a:t>
            </a:r>
            <a:r>
              <a:rPr lang="zh-CN" altLang="en-US" dirty="0"/>
              <a:t>端处理专业地质数据的可行性证明</a:t>
            </a:r>
          </a:p>
        </p:txBody>
      </p:sp>
    </p:spTree>
    <p:extLst>
      <p:ext uri="{BB962C8B-B14F-4D97-AF65-F5344CB8AC3E}">
        <p14:creationId xmlns:p14="http://schemas.microsoft.com/office/powerpoint/2010/main" val="2680633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Box 4"/>
          <p:cNvSpPr>
            <a:spLocks noChangeArrowheads="1"/>
          </p:cNvSpPr>
          <p:nvPr/>
        </p:nvSpPr>
        <p:spPr bwMode="auto">
          <a:xfrm>
            <a:off x="730360" y="1962192"/>
            <a:ext cx="7508660" cy="78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45715">
            <a:spAutoFit/>
          </a:bodyPr>
          <a:lstStyle/>
          <a:p>
            <a:pPr algn="ctr"/>
            <a:r>
              <a:rPr lang="zh-CN" altLang="en-US" sz="4800" b="1" dirty="0">
                <a:solidFill>
                  <a:srgbClr val="0070C0"/>
                </a:solidFill>
              </a:rPr>
              <a:t>一、小组分工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227588A-B36F-470B-BE16-6AA0D2584E46}"/>
              </a:ext>
            </a:extLst>
          </p:cNvPr>
          <p:cNvSpPr txBox="1"/>
          <p:nvPr/>
        </p:nvSpPr>
        <p:spPr>
          <a:xfrm>
            <a:off x="1219296" y="425536"/>
            <a:ext cx="64260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0070C0"/>
                </a:solidFill>
                <a:latin typeface="黑体" pitchFamily="49" charset="-122"/>
                <a:ea typeface="黑体" pitchFamily="49" charset="-122"/>
                <a:sym typeface="黑体" pitchFamily="49" charset="-122"/>
              </a:rPr>
              <a:t>地学数据三维可视化</a:t>
            </a:r>
            <a:endParaRPr lang="zh-CN" altLang="en-US" sz="20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A706CF7-0292-4F58-8E3B-BFB56DFE45F7}"/>
              </a:ext>
            </a:extLst>
          </p:cNvPr>
          <p:cNvSpPr txBox="1"/>
          <p:nvPr/>
        </p:nvSpPr>
        <p:spPr>
          <a:xfrm>
            <a:off x="971784" y="4197328"/>
            <a:ext cx="75815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en-US" altLang="zh-CN" sz="2400" dirty="0"/>
              <a:t>	</a:t>
            </a:r>
            <a:r>
              <a:rPr lang="zh-CN" altLang="en-US" sz="2400" dirty="0"/>
              <a:t>刘富祖：程序设计、框架建立、功能实现</a:t>
            </a:r>
          </a:p>
          <a:p>
            <a:r>
              <a:rPr lang="en-US" altLang="zh-CN" sz="2400" dirty="0"/>
              <a:t>	</a:t>
            </a:r>
            <a:r>
              <a:rPr lang="zh-CN" altLang="en-US" sz="2400" dirty="0"/>
              <a:t>包钰华：总结整理、</a:t>
            </a:r>
            <a:r>
              <a:rPr lang="en-US" altLang="zh-CN" sz="2400" dirty="0"/>
              <a:t>ppt</a:t>
            </a:r>
            <a:r>
              <a:rPr lang="zh-CN" altLang="en-US" sz="2400" dirty="0"/>
              <a:t>制作</a:t>
            </a:r>
            <a:endParaRPr lang="en-US" altLang="zh-CN" sz="2400" dirty="0"/>
          </a:p>
          <a:p>
            <a:r>
              <a:rPr lang="en-US" altLang="zh-CN" sz="2400" dirty="0"/>
              <a:t>	</a:t>
            </a:r>
            <a:r>
              <a:rPr lang="zh-CN" altLang="en-US" sz="2400" dirty="0"/>
              <a:t>易智楠：分析、课程设计报告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7F3B09-0029-7883-52BB-7E701423F9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8217BD41-9058-AA27-26CD-DC674CA71C1B}"/>
              </a:ext>
            </a:extLst>
          </p:cNvPr>
          <p:cNvSpPr txBox="1"/>
          <p:nvPr/>
        </p:nvSpPr>
        <p:spPr>
          <a:xfrm>
            <a:off x="1219296" y="884917"/>
            <a:ext cx="1946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0070C0"/>
                </a:solidFill>
              </a:rPr>
              <a:t>技术创新点总结</a:t>
            </a:r>
            <a:endParaRPr lang="en-US" altLang="zh-CN" b="1" dirty="0">
              <a:solidFill>
                <a:srgbClr val="0070C0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0273888-3218-59D2-D742-EDC212A4A9EA}"/>
              </a:ext>
            </a:extLst>
          </p:cNvPr>
          <p:cNvSpPr txBox="1"/>
          <p:nvPr/>
        </p:nvSpPr>
        <p:spPr>
          <a:xfrm>
            <a:off x="1219296" y="425536"/>
            <a:ext cx="60069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0070C0"/>
                </a:solidFill>
              </a:rPr>
              <a:t>课设总结</a:t>
            </a:r>
            <a:endParaRPr lang="zh-CN" altLang="en-US" sz="20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538A2C6-B412-4522-B787-5A8B8F3CB65A}"/>
              </a:ext>
            </a:extLst>
          </p:cNvPr>
          <p:cNvSpPr txBox="1"/>
          <p:nvPr/>
        </p:nvSpPr>
        <p:spPr>
          <a:xfrm>
            <a:off x="972910" y="1320554"/>
            <a:ext cx="7473736" cy="5355312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zh-CN" altLang="en-US" b="1" dirty="0">
                <a:solidFill>
                  <a:srgbClr val="0070C0"/>
                </a:solidFill>
              </a:rPr>
              <a:t>核心技术掌握</a:t>
            </a:r>
          </a:p>
          <a:p>
            <a:r>
              <a:rPr lang="en-US" altLang="zh-CN" b="1" dirty="0"/>
              <a:t>Three.js</a:t>
            </a:r>
            <a:r>
              <a:rPr lang="zh-CN" altLang="en-US" b="1" dirty="0"/>
              <a:t>全栈应用</a:t>
            </a:r>
            <a:r>
              <a:rPr lang="zh-CN" altLang="en-US" dirty="0"/>
              <a:t>：从场景构建到高级着色器的完整掌握</a:t>
            </a:r>
          </a:p>
          <a:p>
            <a:r>
              <a:rPr lang="zh-CN" altLang="en-US" b="1" dirty="0"/>
              <a:t>专业数据格式处理</a:t>
            </a:r>
            <a:r>
              <a:rPr lang="zh-CN" altLang="en-US" dirty="0"/>
              <a:t>：</a:t>
            </a:r>
            <a:r>
              <a:rPr lang="en-US" altLang="zh-CN" dirty="0"/>
              <a:t>SEGY/</a:t>
            </a:r>
            <a:r>
              <a:rPr lang="en-US" altLang="zh-CN" dirty="0" err="1"/>
              <a:t>GeoTIFF</a:t>
            </a:r>
            <a:r>
              <a:rPr lang="zh-CN" altLang="en-US" dirty="0"/>
              <a:t>工业标准的浏览器端解析</a:t>
            </a:r>
          </a:p>
          <a:p>
            <a:r>
              <a:rPr lang="en-US" altLang="zh-CN" b="1" dirty="0"/>
              <a:t>WebGL</a:t>
            </a:r>
            <a:r>
              <a:rPr lang="zh-CN" altLang="en-US" b="1" dirty="0"/>
              <a:t>深度编程</a:t>
            </a:r>
            <a:r>
              <a:rPr lang="zh-CN" altLang="en-US" dirty="0"/>
              <a:t>：自定义着色器、纹理映射、性能优化</a:t>
            </a:r>
          </a:p>
          <a:p>
            <a:r>
              <a:rPr lang="zh-CN" altLang="en-US" b="1" dirty="0"/>
              <a:t>前端工程化实践</a:t>
            </a:r>
            <a:r>
              <a:rPr lang="zh-CN" altLang="en-US" dirty="0"/>
              <a:t>：模块化架构、构建工具、错误处理</a:t>
            </a:r>
            <a:endParaRPr lang="en-US" altLang="zh-CN" dirty="0"/>
          </a:p>
          <a:p>
            <a:endParaRPr lang="en-US" altLang="zh-CN" dirty="0">
              <a:solidFill>
                <a:srgbClr val="0070C0"/>
              </a:solidFill>
            </a:endParaRPr>
          </a:p>
          <a:p>
            <a:r>
              <a:rPr lang="zh-CN" altLang="en-US" b="1" dirty="0">
                <a:solidFill>
                  <a:srgbClr val="0070C0"/>
                </a:solidFill>
              </a:rPr>
              <a:t>系统性思维</a:t>
            </a:r>
          </a:p>
          <a:p>
            <a:r>
              <a:rPr lang="zh-CN" altLang="en-US" dirty="0"/>
              <a:t>从单一功能到完整系统的构建能力</a:t>
            </a:r>
          </a:p>
          <a:p>
            <a:r>
              <a:rPr lang="zh-CN" altLang="en-US" dirty="0"/>
              <a:t>技术方案权衡与决策能力</a:t>
            </a:r>
          </a:p>
          <a:p>
            <a:r>
              <a:rPr lang="zh-CN" altLang="en-US" dirty="0"/>
              <a:t>模块化设计与接口规划能力</a:t>
            </a:r>
          </a:p>
          <a:p>
            <a:endParaRPr lang="en-US" altLang="zh-CN" dirty="0">
              <a:solidFill>
                <a:srgbClr val="0070C0"/>
              </a:solidFill>
            </a:endParaRPr>
          </a:p>
          <a:p>
            <a:r>
              <a:rPr lang="zh-CN" altLang="en-US" b="1" dirty="0">
                <a:solidFill>
                  <a:srgbClr val="0070C0"/>
                </a:solidFill>
              </a:rPr>
              <a:t>最深刻的体会</a:t>
            </a:r>
          </a:p>
          <a:p>
            <a:r>
              <a:rPr lang="zh-CN" altLang="en-US" b="1" dirty="0"/>
              <a:t>“从理论到实践的距离，就是一行行代码的距离”</a:t>
            </a:r>
            <a:endParaRPr lang="zh-CN" altLang="en-US" dirty="0"/>
          </a:p>
          <a:p>
            <a:r>
              <a:rPr lang="zh-CN" altLang="en-US" dirty="0"/>
              <a:t>通过这个项目我们真正理解了：</a:t>
            </a:r>
          </a:p>
          <a:p>
            <a:r>
              <a:rPr lang="zh-CN" altLang="en-US" b="1" dirty="0"/>
              <a:t>技术深度</a:t>
            </a:r>
            <a:r>
              <a:rPr lang="zh-CN" altLang="en-US" dirty="0"/>
              <a:t>：不仅会用框架，还要理解底层原理</a:t>
            </a:r>
          </a:p>
          <a:p>
            <a:r>
              <a:rPr lang="zh-CN" altLang="en-US" b="1" dirty="0"/>
              <a:t>工程思维</a:t>
            </a:r>
            <a:r>
              <a:rPr lang="zh-CN" altLang="en-US" dirty="0"/>
              <a:t>：代码不仅要能运行，还要可维护、可扩展</a:t>
            </a:r>
          </a:p>
          <a:p>
            <a:r>
              <a:rPr lang="zh-CN" altLang="en-US" b="1" dirty="0"/>
              <a:t>用户视角</a:t>
            </a:r>
            <a:r>
              <a:rPr lang="zh-CN" altLang="en-US" dirty="0"/>
              <a:t>：功能强大很重要，但用户体验同样关键</a:t>
            </a:r>
          </a:p>
          <a:p>
            <a:r>
              <a:rPr lang="zh-CN" altLang="en-US" b="1" dirty="0"/>
              <a:t>完整闭环</a:t>
            </a:r>
            <a:r>
              <a:rPr lang="zh-CN" altLang="en-US" dirty="0"/>
              <a:t>：从想法到实现再到展示的全过程能</a:t>
            </a:r>
          </a:p>
          <a:p>
            <a:endParaRPr lang="zh-CN" altLang="en-US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21458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F233F47-B921-41CB-A00A-3399E6AF6450}"/>
              </a:ext>
            </a:extLst>
          </p:cNvPr>
          <p:cNvSpPr txBox="1"/>
          <p:nvPr/>
        </p:nvSpPr>
        <p:spPr>
          <a:xfrm>
            <a:off x="2895648" y="2644170"/>
            <a:ext cx="3492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600" b="1" dirty="0">
                <a:solidFill>
                  <a:srgbClr val="0070C0"/>
                </a:solidFill>
                <a:latin typeface="黑体" pitchFamily="49" charset="-122"/>
                <a:ea typeface="黑体" pitchFamily="49" charset="-122"/>
                <a:sym typeface="黑体" pitchFamily="49" charset="-122"/>
              </a:rPr>
              <a:t>谢谢！</a:t>
            </a:r>
          </a:p>
        </p:txBody>
      </p:sp>
    </p:spTree>
    <p:extLst>
      <p:ext uri="{BB962C8B-B14F-4D97-AF65-F5344CB8AC3E}">
        <p14:creationId xmlns:p14="http://schemas.microsoft.com/office/powerpoint/2010/main" val="28391077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1EFEE8-B514-1082-7B0F-D186694358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Box 4">
            <a:extLst>
              <a:ext uri="{FF2B5EF4-FFF2-40B4-BE49-F238E27FC236}">
                <a16:creationId xmlns:a16="http://schemas.microsoft.com/office/drawing/2014/main" id="{2CF1CAFB-351B-AD49-2505-1A821F489B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7670" y="2586467"/>
            <a:ext cx="7508660" cy="78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45715">
            <a:spAutoFit/>
          </a:bodyPr>
          <a:lstStyle/>
          <a:p>
            <a:pPr algn="ctr"/>
            <a:r>
              <a:rPr lang="zh-CN" altLang="en-US" sz="4800" b="1" dirty="0">
                <a:solidFill>
                  <a:srgbClr val="0070C0"/>
                </a:solidFill>
              </a:rPr>
              <a:t>二、框架搭建部分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493EA4E-5061-9D02-7E9C-5F0EFCC0E9AF}"/>
              </a:ext>
            </a:extLst>
          </p:cNvPr>
          <p:cNvSpPr txBox="1"/>
          <p:nvPr/>
        </p:nvSpPr>
        <p:spPr>
          <a:xfrm>
            <a:off x="1219296" y="425536"/>
            <a:ext cx="64260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0070C0"/>
                </a:solidFill>
                <a:latin typeface="黑体" pitchFamily="49" charset="-122"/>
                <a:ea typeface="黑体" pitchFamily="49" charset="-122"/>
                <a:sym typeface="黑体" pitchFamily="49" charset="-122"/>
              </a:rPr>
              <a:t>地学数据三维可视化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0566242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13019C-F681-8B30-3D76-693A42604C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B4EC224-5F6B-B522-B24A-A0302AA88754}"/>
              </a:ext>
            </a:extLst>
          </p:cNvPr>
          <p:cNvSpPr txBox="1"/>
          <p:nvPr/>
        </p:nvSpPr>
        <p:spPr>
          <a:xfrm>
            <a:off x="3175040" y="981682"/>
            <a:ext cx="27939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rgbClr val="0070C0"/>
                </a:solidFill>
              </a:rPr>
              <a:t>框架结构</a:t>
            </a:r>
            <a:endParaRPr lang="en-US" altLang="zh-CN" sz="2400" dirty="0">
              <a:solidFill>
                <a:srgbClr val="0070C0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EF41614-D8ED-42ED-601E-92137237BB2A}"/>
              </a:ext>
            </a:extLst>
          </p:cNvPr>
          <p:cNvSpPr txBox="1"/>
          <p:nvPr/>
        </p:nvSpPr>
        <p:spPr>
          <a:xfrm>
            <a:off x="1219296" y="425536"/>
            <a:ext cx="60069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0070C0"/>
                </a:solidFill>
              </a:rPr>
              <a:t>框架搭建部分</a:t>
            </a:r>
            <a:endParaRPr lang="zh-CN" altLang="en-US" sz="200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FE916C9-356E-7E8B-66D0-7C8156036A1B}"/>
              </a:ext>
            </a:extLst>
          </p:cNvPr>
          <p:cNvSpPr txBox="1"/>
          <p:nvPr/>
        </p:nvSpPr>
        <p:spPr>
          <a:xfrm>
            <a:off x="2062402" y="1550436"/>
            <a:ext cx="1257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/>
              <a:t>main</a:t>
            </a:r>
            <a:endParaRPr lang="zh-CN" altLang="en-US" b="1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B8C6B56-B670-36CD-E96A-A1AD4BFE99D2}"/>
              </a:ext>
            </a:extLst>
          </p:cNvPr>
          <p:cNvSpPr txBox="1"/>
          <p:nvPr/>
        </p:nvSpPr>
        <p:spPr>
          <a:xfrm>
            <a:off x="2130263" y="3814879"/>
            <a:ext cx="1257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/>
              <a:t>loaders</a:t>
            </a:r>
            <a:endParaRPr lang="zh-CN" altLang="en-US" b="1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5ABD5B5-CD67-97FE-11FD-4BD04CDE5835}"/>
              </a:ext>
            </a:extLst>
          </p:cNvPr>
          <p:cNvSpPr txBox="1"/>
          <p:nvPr/>
        </p:nvSpPr>
        <p:spPr>
          <a:xfrm>
            <a:off x="2090315" y="2644476"/>
            <a:ext cx="1257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/>
              <a:t>scene</a:t>
            </a:r>
            <a:endParaRPr lang="zh-CN" altLang="en-US" b="1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BAA7490-5664-CDBC-D4D9-77F1CEBF1811}"/>
              </a:ext>
            </a:extLst>
          </p:cNvPr>
          <p:cNvSpPr txBox="1"/>
          <p:nvPr/>
        </p:nvSpPr>
        <p:spPr>
          <a:xfrm>
            <a:off x="2162177" y="5252504"/>
            <a:ext cx="1257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/>
              <a:t>objects</a:t>
            </a:r>
            <a:endParaRPr lang="zh-CN" altLang="en-US" b="1" dirty="0"/>
          </a:p>
        </p:txBody>
      </p:sp>
      <p:cxnSp>
        <p:nvCxnSpPr>
          <p:cNvPr id="14" name="连接符: 曲线 13">
            <a:extLst>
              <a:ext uri="{FF2B5EF4-FFF2-40B4-BE49-F238E27FC236}">
                <a16:creationId xmlns:a16="http://schemas.microsoft.com/office/drawing/2014/main" id="{70B0C875-CAD4-73D7-122D-8D83E6262CB9}"/>
              </a:ext>
            </a:extLst>
          </p:cNvPr>
          <p:cNvCxnSpPr>
            <a:stCxn id="3" idx="1"/>
          </p:cNvCxnSpPr>
          <p:nvPr/>
        </p:nvCxnSpPr>
        <p:spPr bwMode="auto">
          <a:xfrm>
            <a:off x="2062402" y="1735102"/>
            <a:ext cx="914400" cy="914400"/>
          </a:xfrm>
          <a:prstGeom prst="curvedConnector3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0DD72A5A-340B-B875-A815-2BD2165E450D}"/>
              </a:ext>
            </a:extLst>
          </p:cNvPr>
          <p:cNvGrpSpPr/>
          <p:nvPr/>
        </p:nvGrpSpPr>
        <p:grpSpPr>
          <a:xfrm>
            <a:off x="1041245" y="1735102"/>
            <a:ext cx="1096105" cy="3726846"/>
            <a:chOff x="1170504" y="2184401"/>
            <a:chExt cx="1098763" cy="3213315"/>
          </a:xfrm>
        </p:grpSpPr>
        <p:cxnSp>
          <p:nvCxnSpPr>
            <p:cNvPr id="36" name="连接符: 曲线 35">
              <a:extLst>
                <a:ext uri="{FF2B5EF4-FFF2-40B4-BE49-F238E27FC236}">
                  <a16:creationId xmlns:a16="http://schemas.microsoft.com/office/drawing/2014/main" id="{9241A6A5-FF74-1710-79CD-EA65B66E5581}"/>
                </a:ext>
              </a:extLst>
            </p:cNvPr>
            <p:cNvCxnSpPr>
              <a:cxnSpLocks/>
            </p:cNvCxnSpPr>
            <p:nvPr/>
          </p:nvCxnSpPr>
          <p:spPr bwMode="auto">
            <a:xfrm rot="10800000" flipH="1" flipV="1">
              <a:off x="2212473" y="2184401"/>
              <a:ext cx="56794" cy="3213315"/>
            </a:xfrm>
            <a:prstGeom prst="curvedConnector3">
              <a:avLst>
                <a:gd name="adj1" fmla="val -1858385"/>
              </a:avLst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59" name="任意多边形: 形状 58">
              <a:extLst>
                <a:ext uri="{FF2B5EF4-FFF2-40B4-BE49-F238E27FC236}">
                  <a16:creationId xmlns:a16="http://schemas.microsoft.com/office/drawing/2014/main" id="{DD5D1D08-38CC-CBD3-577C-9790B8BBF808}"/>
                </a:ext>
              </a:extLst>
            </p:cNvPr>
            <p:cNvSpPr/>
            <p:nvPr/>
          </p:nvSpPr>
          <p:spPr bwMode="auto">
            <a:xfrm>
              <a:off x="1170504" y="3113231"/>
              <a:ext cx="1060315" cy="544749"/>
            </a:xfrm>
            <a:custGeom>
              <a:avLst/>
              <a:gdLst>
                <a:gd name="csX0" fmla="*/ 0 w 1060315"/>
                <a:gd name="csY0" fmla="*/ 544749 h 544749"/>
                <a:gd name="csX1" fmla="*/ 282102 w 1060315"/>
                <a:gd name="csY1" fmla="*/ 97276 h 544749"/>
                <a:gd name="csX2" fmla="*/ 1060315 w 1060315"/>
                <a:gd name="csY2" fmla="*/ 0 h 544749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</a:cxnLst>
              <a:rect l="l" t="t" r="r" b="b"/>
              <a:pathLst>
                <a:path w="1060315" h="544749">
                  <a:moveTo>
                    <a:pt x="0" y="544749"/>
                  </a:moveTo>
                  <a:cubicBezTo>
                    <a:pt x="52691" y="366408"/>
                    <a:pt x="105383" y="188068"/>
                    <a:pt x="282102" y="97276"/>
                  </a:cubicBezTo>
                  <a:cubicBezTo>
                    <a:pt x="458821" y="6484"/>
                    <a:pt x="925749" y="16213"/>
                    <a:pt x="1060315" y="0"/>
                  </a:cubicBezTo>
                </a:path>
              </a:pathLst>
            </a:cu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342900" marR="0" indent="-34290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tabLst/>
              </a:pPr>
              <a:endParaRPr kumimoji="1" lang="zh-CN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  <a:ea typeface="宋体" pitchFamily="2" charset="-122"/>
              </a:endParaRPr>
            </a:p>
          </p:txBody>
        </p:sp>
        <p:sp>
          <p:nvSpPr>
            <p:cNvPr id="60" name="任意多边形: 形状 59">
              <a:extLst>
                <a:ext uri="{FF2B5EF4-FFF2-40B4-BE49-F238E27FC236}">
                  <a16:creationId xmlns:a16="http://schemas.microsoft.com/office/drawing/2014/main" id="{6711905B-81A0-E503-0E82-2FEF1F31BCE1}"/>
                </a:ext>
              </a:extLst>
            </p:cNvPr>
            <p:cNvSpPr/>
            <p:nvPr/>
          </p:nvSpPr>
          <p:spPr bwMode="auto">
            <a:xfrm flipV="1">
              <a:off x="1172265" y="3592072"/>
              <a:ext cx="1060315" cy="544749"/>
            </a:xfrm>
            <a:custGeom>
              <a:avLst/>
              <a:gdLst>
                <a:gd name="csX0" fmla="*/ 0 w 1060315"/>
                <a:gd name="csY0" fmla="*/ 544749 h 544749"/>
                <a:gd name="csX1" fmla="*/ 282102 w 1060315"/>
                <a:gd name="csY1" fmla="*/ 97276 h 544749"/>
                <a:gd name="csX2" fmla="*/ 1060315 w 1060315"/>
                <a:gd name="csY2" fmla="*/ 0 h 544749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</a:cxnLst>
              <a:rect l="l" t="t" r="r" b="b"/>
              <a:pathLst>
                <a:path w="1060315" h="544749">
                  <a:moveTo>
                    <a:pt x="0" y="544749"/>
                  </a:moveTo>
                  <a:cubicBezTo>
                    <a:pt x="52691" y="366408"/>
                    <a:pt x="105383" y="188068"/>
                    <a:pt x="282102" y="97276"/>
                  </a:cubicBezTo>
                  <a:cubicBezTo>
                    <a:pt x="458821" y="6484"/>
                    <a:pt x="925749" y="16213"/>
                    <a:pt x="1060315" y="0"/>
                  </a:cubicBezTo>
                </a:path>
              </a:pathLst>
            </a:cu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342900" marR="0" indent="-34290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tabLst/>
              </a:pPr>
              <a:endParaRPr kumimoji="1" lang="zh-CN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  <a:ea typeface="宋体" pitchFamily="2" charset="-122"/>
              </a:endParaRPr>
            </a:p>
          </p:txBody>
        </p:sp>
      </p:grpSp>
      <p:sp>
        <p:nvSpPr>
          <p:cNvPr id="73" name="文本框 72">
            <a:extLst>
              <a:ext uri="{FF2B5EF4-FFF2-40B4-BE49-F238E27FC236}">
                <a16:creationId xmlns:a16="http://schemas.microsoft.com/office/drawing/2014/main" id="{E3657463-27F1-B91E-D21B-0EC1D0D9DBFC}"/>
              </a:ext>
            </a:extLst>
          </p:cNvPr>
          <p:cNvSpPr txBox="1"/>
          <p:nvPr/>
        </p:nvSpPr>
        <p:spPr>
          <a:xfrm>
            <a:off x="3756697" y="3432286"/>
            <a:ext cx="1754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 err="1"/>
              <a:t>DemLoader</a:t>
            </a:r>
            <a:endParaRPr lang="zh-CN" altLang="en-US" b="1" dirty="0"/>
          </a:p>
        </p:txBody>
      </p:sp>
      <p:sp>
        <p:nvSpPr>
          <p:cNvPr id="74" name="文本框 73">
            <a:extLst>
              <a:ext uri="{FF2B5EF4-FFF2-40B4-BE49-F238E27FC236}">
                <a16:creationId xmlns:a16="http://schemas.microsoft.com/office/drawing/2014/main" id="{F8025287-4C02-373D-4F94-E619C237FA1F}"/>
              </a:ext>
            </a:extLst>
          </p:cNvPr>
          <p:cNvSpPr txBox="1"/>
          <p:nvPr/>
        </p:nvSpPr>
        <p:spPr>
          <a:xfrm>
            <a:off x="3756697" y="4158434"/>
            <a:ext cx="1754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 err="1"/>
              <a:t>SegyLoader</a:t>
            </a:r>
            <a:endParaRPr lang="zh-CN" altLang="en-US" b="1" dirty="0"/>
          </a:p>
        </p:txBody>
      </p:sp>
      <p:cxnSp>
        <p:nvCxnSpPr>
          <p:cNvPr id="77" name="连接符: 曲线 76">
            <a:extLst>
              <a:ext uri="{FF2B5EF4-FFF2-40B4-BE49-F238E27FC236}">
                <a16:creationId xmlns:a16="http://schemas.microsoft.com/office/drawing/2014/main" id="{18558748-3532-34D1-76DE-DED13B264571}"/>
              </a:ext>
            </a:extLst>
          </p:cNvPr>
          <p:cNvCxnSpPr>
            <a:cxnSpLocks/>
          </p:cNvCxnSpPr>
          <p:nvPr/>
        </p:nvCxnSpPr>
        <p:spPr bwMode="auto">
          <a:xfrm rot="10800000" flipV="1">
            <a:off x="3857446" y="3648069"/>
            <a:ext cx="12700" cy="695953"/>
          </a:xfrm>
          <a:prstGeom prst="curvedConnector3">
            <a:avLst>
              <a:gd name="adj1" fmla="val 4863835"/>
            </a:avLst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7" name="文本框 86">
            <a:extLst>
              <a:ext uri="{FF2B5EF4-FFF2-40B4-BE49-F238E27FC236}">
                <a16:creationId xmlns:a16="http://schemas.microsoft.com/office/drawing/2014/main" id="{79C521D1-94C0-6C79-5233-3816BCC8CA81}"/>
              </a:ext>
            </a:extLst>
          </p:cNvPr>
          <p:cNvSpPr txBox="1"/>
          <p:nvPr/>
        </p:nvSpPr>
        <p:spPr>
          <a:xfrm>
            <a:off x="3716443" y="4518214"/>
            <a:ext cx="1754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 err="1"/>
              <a:t>TerrainMesh</a:t>
            </a:r>
            <a:endParaRPr lang="zh-CN" altLang="en-US" b="1" dirty="0"/>
          </a:p>
        </p:txBody>
      </p:sp>
      <p:sp>
        <p:nvSpPr>
          <p:cNvPr id="88" name="文本框 87">
            <a:extLst>
              <a:ext uri="{FF2B5EF4-FFF2-40B4-BE49-F238E27FC236}">
                <a16:creationId xmlns:a16="http://schemas.microsoft.com/office/drawing/2014/main" id="{2D160096-5F7B-7FDE-9A54-6ED591427248}"/>
              </a:ext>
            </a:extLst>
          </p:cNvPr>
          <p:cNvSpPr txBox="1"/>
          <p:nvPr/>
        </p:nvSpPr>
        <p:spPr>
          <a:xfrm>
            <a:off x="3724259" y="5057993"/>
            <a:ext cx="1754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 err="1"/>
              <a:t>SeismicSlice</a:t>
            </a:r>
            <a:endParaRPr lang="zh-CN" altLang="en-US" b="1" dirty="0"/>
          </a:p>
        </p:txBody>
      </p:sp>
      <p:sp>
        <p:nvSpPr>
          <p:cNvPr id="89" name="文本框 88">
            <a:extLst>
              <a:ext uri="{FF2B5EF4-FFF2-40B4-BE49-F238E27FC236}">
                <a16:creationId xmlns:a16="http://schemas.microsoft.com/office/drawing/2014/main" id="{B892CF11-3AA0-95CC-532C-88FEEAD57947}"/>
              </a:ext>
            </a:extLst>
          </p:cNvPr>
          <p:cNvSpPr txBox="1"/>
          <p:nvPr/>
        </p:nvSpPr>
        <p:spPr>
          <a:xfrm>
            <a:off x="3716443" y="5459469"/>
            <a:ext cx="1794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 err="1"/>
              <a:t>SeismicWiggle</a:t>
            </a:r>
            <a:endParaRPr lang="zh-CN" altLang="en-US" b="1" dirty="0"/>
          </a:p>
        </p:txBody>
      </p:sp>
      <p:sp>
        <p:nvSpPr>
          <p:cNvPr id="90" name="文本框 89">
            <a:extLst>
              <a:ext uri="{FF2B5EF4-FFF2-40B4-BE49-F238E27FC236}">
                <a16:creationId xmlns:a16="http://schemas.microsoft.com/office/drawing/2014/main" id="{D0491E6D-E150-F3B9-3D81-FFC91AA30B49}"/>
              </a:ext>
            </a:extLst>
          </p:cNvPr>
          <p:cNvSpPr txBox="1"/>
          <p:nvPr/>
        </p:nvSpPr>
        <p:spPr>
          <a:xfrm>
            <a:off x="3724259" y="5983648"/>
            <a:ext cx="1754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 err="1"/>
              <a:t>SeismicBody</a:t>
            </a:r>
            <a:endParaRPr lang="zh-CN" altLang="en-US" b="1" dirty="0"/>
          </a:p>
        </p:txBody>
      </p:sp>
      <p:grpSp>
        <p:nvGrpSpPr>
          <p:cNvPr id="98" name="组合 97">
            <a:extLst>
              <a:ext uri="{FF2B5EF4-FFF2-40B4-BE49-F238E27FC236}">
                <a16:creationId xmlns:a16="http://schemas.microsoft.com/office/drawing/2014/main" id="{B81BBE21-DAA1-FF2C-8E5F-F08B6911360E}"/>
              </a:ext>
            </a:extLst>
          </p:cNvPr>
          <p:cNvGrpSpPr/>
          <p:nvPr/>
        </p:nvGrpSpPr>
        <p:grpSpPr>
          <a:xfrm>
            <a:off x="3328078" y="4635910"/>
            <a:ext cx="380540" cy="1465434"/>
            <a:chOff x="3507999" y="4993028"/>
            <a:chExt cx="404367" cy="1465434"/>
          </a:xfrm>
        </p:grpSpPr>
        <p:grpSp>
          <p:nvGrpSpPr>
            <p:cNvPr id="83" name="组合 82">
              <a:extLst>
                <a:ext uri="{FF2B5EF4-FFF2-40B4-BE49-F238E27FC236}">
                  <a16:creationId xmlns:a16="http://schemas.microsoft.com/office/drawing/2014/main" id="{D131F352-26EF-4799-6692-0A3DB141CF59}"/>
                </a:ext>
              </a:extLst>
            </p:cNvPr>
            <p:cNvGrpSpPr/>
            <p:nvPr/>
          </p:nvGrpSpPr>
          <p:grpSpPr>
            <a:xfrm>
              <a:off x="3508000" y="4993028"/>
              <a:ext cx="404366" cy="1465434"/>
              <a:chOff x="1411368" y="2720595"/>
              <a:chExt cx="623491" cy="2337814"/>
            </a:xfrm>
          </p:grpSpPr>
          <p:cxnSp>
            <p:nvCxnSpPr>
              <p:cNvPr id="84" name="连接符: 曲线 83">
                <a:extLst>
                  <a:ext uri="{FF2B5EF4-FFF2-40B4-BE49-F238E27FC236}">
                    <a16:creationId xmlns:a16="http://schemas.microsoft.com/office/drawing/2014/main" id="{DF7D860E-9534-828C-0999-B11EC7A748B4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rot="10800000" flipH="1" flipV="1">
                <a:off x="1820852" y="2720595"/>
                <a:ext cx="12806" cy="2337814"/>
              </a:xfrm>
              <a:prstGeom prst="curvedConnector3">
                <a:avLst>
                  <a:gd name="adj1" fmla="val -2924770"/>
                </a:avLst>
              </a:prstGeom>
              <a:ln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85" name="任意多边形: 形状 84">
                <a:extLst>
                  <a:ext uri="{FF2B5EF4-FFF2-40B4-BE49-F238E27FC236}">
                    <a16:creationId xmlns:a16="http://schemas.microsoft.com/office/drawing/2014/main" id="{9688958E-C18F-E0B8-53B0-3021FF3CE95D}"/>
                  </a:ext>
                </a:extLst>
              </p:cNvPr>
              <p:cNvSpPr/>
              <p:nvPr/>
            </p:nvSpPr>
            <p:spPr bwMode="auto">
              <a:xfrm>
                <a:off x="1411368" y="3739824"/>
                <a:ext cx="623491" cy="299356"/>
              </a:xfrm>
              <a:custGeom>
                <a:avLst/>
                <a:gdLst>
                  <a:gd name="csX0" fmla="*/ 0 w 1060315"/>
                  <a:gd name="csY0" fmla="*/ 544749 h 544749"/>
                  <a:gd name="csX1" fmla="*/ 282102 w 1060315"/>
                  <a:gd name="csY1" fmla="*/ 97276 h 544749"/>
                  <a:gd name="csX2" fmla="*/ 1060315 w 1060315"/>
                  <a:gd name="csY2" fmla="*/ 0 h 544749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</a:cxnLst>
                <a:rect l="l" t="t" r="r" b="b"/>
                <a:pathLst>
                  <a:path w="1060315" h="544749">
                    <a:moveTo>
                      <a:pt x="0" y="544749"/>
                    </a:moveTo>
                    <a:cubicBezTo>
                      <a:pt x="52691" y="366408"/>
                      <a:pt x="105383" y="188068"/>
                      <a:pt x="282102" y="97276"/>
                    </a:cubicBezTo>
                    <a:cubicBezTo>
                      <a:pt x="458821" y="6484"/>
                      <a:pt x="925749" y="16213"/>
                      <a:pt x="1060315" y="0"/>
                    </a:cubicBezTo>
                  </a:path>
                </a:pathLst>
              </a:custGeom>
              <a:ln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342900" marR="0" indent="-34290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tabLst/>
                </a:pPr>
                <a:endParaRPr kumimoji="1" lang="zh-CN" altLang="en-US" sz="2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ahoma" pitchFamily="34" charset="0"/>
                  <a:ea typeface="宋体" pitchFamily="2" charset="-122"/>
                </a:endParaRPr>
              </a:p>
            </p:txBody>
          </p:sp>
        </p:grpSp>
        <p:sp>
          <p:nvSpPr>
            <p:cNvPr id="97" name="任意多边形: 形状 96">
              <a:extLst>
                <a:ext uri="{FF2B5EF4-FFF2-40B4-BE49-F238E27FC236}">
                  <a16:creationId xmlns:a16="http://schemas.microsoft.com/office/drawing/2014/main" id="{671F6C7D-D714-82CD-6D20-C29FFE5B7508}"/>
                </a:ext>
              </a:extLst>
            </p:cNvPr>
            <p:cNvSpPr/>
            <p:nvPr/>
          </p:nvSpPr>
          <p:spPr bwMode="auto">
            <a:xfrm flipV="1">
              <a:off x="3507999" y="5841868"/>
              <a:ext cx="396060" cy="192420"/>
            </a:xfrm>
            <a:custGeom>
              <a:avLst/>
              <a:gdLst>
                <a:gd name="csX0" fmla="*/ 0 w 1060315"/>
                <a:gd name="csY0" fmla="*/ 544749 h 544749"/>
                <a:gd name="csX1" fmla="*/ 282102 w 1060315"/>
                <a:gd name="csY1" fmla="*/ 97276 h 544749"/>
                <a:gd name="csX2" fmla="*/ 1060315 w 1060315"/>
                <a:gd name="csY2" fmla="*/ 0 h 544749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</a:cxnLst>
              <a:rect l="l" t="t" r="r" b="b"/>
              <a:pathLst>
                <a:path w="1060315" h="544749">
                  <a:moveTo>
                    <a:pt x="0" y="544749"/>
                  </a:moveTo>
                  <a:cubicBezTo>
                    <a:pt x="52691" y="366408"/>
                    <a:pt x="105383" y="188068"/>
                    <a:pt x="282102" y="97276"/>
                  </a:cubicBezTo>
                  <a:cubicBezTo>
                    <a:pt x="458821" y="6484"/>
                    <a:pt x="925749" y="16213"/>
                    <a:pt x="1060315" y="0"/>
                  </a:cubicBezTo>
                </a:path>
              </a:pathLst>
            </a:cu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342900" marR="0" indent="-34290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tabLst/>
              </a:pPr>
              <a:endParaRPr kumimoji="1" lang="zh-CN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  <a:ea typeface="宋体" pitchFamily="2" charset="-122"/>
              </a:endParaRPr>
            </a:p>
          </p:txBody>
        </p:sp>
      </p:grpSp>
      <p:sp>
        <p:nvSpPr>
          <p:cNvPr id="111" name="文本框 110">
            <a:extLst>
              <a:ext uri="{FF2B5EF4-FFF2-40B4-BE49-F238E27FC236}">
                <a16:creationId xmlns:a16="http://schemas.microsoft.com/office/drawing/2014/main" id="{04506AFF-B54A-4BAB-349F-5E3818E39A07}"/>
              </a:ext>
            </a:extLst>
          </p:cNvPr>
          <p:cNvSpPr txBox="1"/>
          <p:nvPr/>
        </p:nvSpPr>
        <p:spPr>
          <a:xfrm>
            <a:off x="3158995" y="2636364"/>
            <a:ext cx="1973917" cy="338554"/>
          </a:xfrm>
          <a:prstGeom prst="rect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 latinLnBrk="1"/>
            <a:r>
              <a:rPr lang="zh-CN" altLang="en-US" sz="1600" dirty="0"/>
              <a:t>三维场景管理器</a:t>
            </a:r>
          </a:p>
        </p:txBody>
      </p:sp>
      <p:sp>
        <p:nvSpPr>
          <p:cNvPr id="122" name="文本框 121">
            <a:extLst>
              <a:ext uri="{FF2B5EF4-FFF2-40B4-BE49-F238E27FC236}">
                <a16:creationId xmlns:a16="http://schemas.microsoft.com/office/drawing/2014/main" id="{2A8106C0-055A-DA4E-CA63-959E74A50F68}"/>
              </a:ext>
            </a:extLst>
          </p:cNvPr>
          <p:cNvSpPr txBox="1"/>
          <p:nvPr/>
        </p:nvSpPr>
        <p:spPr>
          <a:xfrm>
            <a:off x="3175040" y="1595904"/>
            <a:ext cx="1973917" cy="338554"/>
          </a:xfrm>
          <a:prstGeom prst="rect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1600" dirty="0"/>
              <a:t>系统主控制器</a:t>
            </a:r>
          </a:p>
        </p:txBody>
      </p:sp>
      <p:sp>
        <p:nvSpPr>
          <p:cNvPr id="127" name="文本框 126">
            <a:extLst>
              <a:ext uri="{FF2B5EF4-FFF2-40B4-BE49-F238E27FC236}">
                <a16:creationId xmlns:a16="http://schemas.microsoft.com/office/drawing/2014/main" id="{F9941178-88F4-0637-4733-2789D4FEDB61}"/>
              </a:ext>
            </a:extLst>
          </p:cNvPr>
          <p:cNvSpPr txBox="1"/>
          <p:nvPr/>
        </p:nvSpPr>
        <p:spPr>
          <a:xfrm>
            <a:off x="1345749" y="5763744"/>
            <a:ext cx="1973917" cy="338554"/>
          </a:xfrm>
          <a:prstGeom prst="rect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1600" dirty="0"/>
              <a:t>可视化对象模块</a:t>
            </a:r>
          </a:p>
        </p:txBody>
      </p:sp>
      <p:sp>
        <p:nvSpPr>
          <p:cNvPr id="128" name="文本框 127">
            <a:extLst>
              <a:ext uri="{FF2B5EF4-FFF2-40B4-BE49-F238E27FC236}">
                <a16:creationId xmlns:a16="http://schemas.microsoft.com/office/drawing/2014/main" id="{53350103-9B40-9B8B-C005-BC4367028A31}"/>
              </a:ext>
            </a:extLst>
          </p:cNvPr>
          <p:cNvSpPr txBox="1"/>
          <p:nvPr/>
        </p:nvSpPr>
        <p:spPr>
          <a:xfrm>
            <a:off x="1413610" y="4333548"/>
            <a:ext cx="1973917" cy="338554"/>
          </a:xfrm>
          <a:prstGeom prst="rect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1600" dirty="0"/>
              <a:t>数据加载模块</a:t>
            </a:r>
          </a:p>
        </p:txBody>
      </p:sp>
      <p:sp>
        <p:nvSpPr>
          <p:cNvPr id="129" name="文本框 128">
            <a:extLst>
              <a:ext uri="{FF2B5EF4-FFF2-40B4-BE49-F238E27FC236}">
                <a16:creationId xmlns:a16="http://schemas.microsoft.com/office/drawing/2014/main" id="{C765426F-23DB-9692-059E-BB8CD8078A40}"/>
              </a:ext>
            </a:extLst>
          </p:cNvPr>
          <p:cNvSpPr txBox="1"/>
          <p:nvPr/>
        </p:nvSpPr>
        <p:spPr>
          <a:xfrm>
            <a:off x="5696380" y="6102597"/>
            <a:ext cx="1973917" cy="338554"/>
          </a:xfrm>
          <a:prstGeom prst="rect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1600" dirty="0"/>
              <a:t>三维点云渲染器</a:t>
            </a:r>
          </a:p>
        </p:txBody>
      </p:sp>
      <p:sp>
        <p:nvSpPr>
          <p:cNvPr id="130" name="文本框 129">
            <a:extLst>
              <a:ext uri="{FF2B5EF4-FFF2-40B4-BE49-F238E27FC236}">
                <a16:creationId xmlns:a16="http://schemas.microsoft.com/office/drawing/2014/main" id="{15E15C16-4008-B2D0-CDB3-866B11F233A6}"/>
              </a:ext>
            </a:extLst>
          </p:cNvPr>
          <p:cNvSpPr txBox="1"/>
          <p:nvPr/>
        </p:nvSpPr>
        <p:spPr>
          <a:xfrm>
            <a:off x="5709351" y="5594467"/>
            <a:ext cx="1973917" cy="338554"/>
          </a:xfrm>
          <a:prstGeom prst="rect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1600" dirty="0"/>
              <a:t>地震波形渲染器</a:t>
            </a:r>
          </a:p>
        </p:txBody>
      </p:sp>
      <p:sp>
        <p:nvSpPr>
          <p:cNvPr id="131" name="文本框 130">
            <a:extLst>
              <a:ext uri="{FF2B5EF4-FFF2-40B4-BE49-F238E27FC236}">
                <a16:creationId xmlns:a16="http://schemas.microsoft.com/office/drawing/2014/main" id="{6A2A940A-4D20-E3DD-BB79-58BC8E028C00}"/>
              </a:ext>
            </a:extLst>
          </p:cNvPr>
          <p:cNvSpPr txBox="1"/>
          <p:nvPr/>
        </p:nvSpPr>
        <p:spPr>
          <a:xfrm>
            <a:off x="5696381" y="5199350"/>
            <a:ext cx="1973917" cy="338554"/>
          </a:xfrm>
          <a:prstGeom prst="rect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1600" dirty="0"/>
              <a:t>地震切片渲染器</a:t>
            </a:r>
          </a:p>
        </p:txBody>
      </p:sp>
      <p:sp>
        <p:nvSpPr>
          <p:cNvPr id="132" name="文本框 131">
            <a:extLst>
              <a:ext uri="{FF2B5EF4-FFF2-40B4-BE49-F238E27FC236}">
                <a16:creationId xmlns:a16="http://schemas.microsoft.com/office/drawing/2014/main" id="{08A303C0-4AF0-B358-2431-A71FED26C7A5}"/>
              </a:ext>
            </a:extLst>
          </p:cNvPr>
          <p:cNvSpPr txBox="1"/>
          <p:nvPr/>
        </p:nvSpPr>
        <p:spPr>
          <a:xfrm>
            <a:off x="5704771" y="4636607"/>
            <a:ext cx="1973917" cy="338554"/>
          </a:xfrm>
          <a:prstGeom prst="rect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1600" dirty="0"/>
              <a:t>地形网格生成器</a:t>
            </a:r>
          </a:p>
        </p:txBody>
      </p:sp>
      <p:sp>
        <p:nvSpPr>
          <p:cNvPr id="133" name="文本框 132">
            <a:extLst>
              <a:ext uri="{FF2B5EF4-FFF2-40B4-BE49-F238E27FC236}">
                <a16:creationId xmlns:a16="http://schemas.microsoft.com/office/drawing/2014/main" id="{0A9DB4D4-3FF3-8DC9-3895-0E7A6BC0E278}"/>
              </a:ext>
            </a:extLst>
          </p:cNvPr>
          <p:cNvSpPr txBox="1"/>
          <p:nvPr/>
        </p:nvSpPr>
        <p:spPr>
          <a:xfrm>
            <a:off x="5704771" y="4198907"/>
            <a:ext cx="1973917" cy="338554"/>
          </a:xfrm>
          <a:prstGeom prst="rect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sz="1600" dirty="0"/>
              <a:t>SEGY</a:t>
            </a:r>
            <a:r>
              <a:rPr lang="zh-CN" altLang="en-US" sz="1600" dirty="0"/>
              <a:t>数据解析器</a:t>
            </a:r>
          </a:p>
        </p:txBody>
      </p:sp>
      <p:sp>
        <p:nvSpPr>
          <p:cNvPr id="134" name="文本框 133">
            <a:extLst>
              <a:ext uri="{FF2B5EF4-FFF2-40B4-BE49-F238E27FC236}">
                <a16:creationId xmlns:a16="http://schemas.microsoft.com/office/drawing/2014/main" id="{2D14A828-2DF2-AD41-A23B-03B1EFDFE55B}"/>
              </a:ext>
            </a:extLst>
          </p:cNvPr>
          <p:cNvSpPr txBox="1"/>
          <p:nvPr/>
        </p:nvSpPr>
        <p:spPr>
          <a:xfrm>
            <a:off x="5704771" y="3422653"/>
            <a:ext cx="1973917" cy="338554"/>
          </a:xfrm>
          <a:prstGeom prst="rect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sz="1600" dirty="0"/>
              <a:t>DEM</a:t>
            </a:r>
            <a:r>
              <a:rPr lang="zh-CN" altLang="en-US" sz="1600" dirty="0"/>
              <a:t>数据解析器</a:t>
            </a:r>
          </a:p>
        </p:txBody>
      </p:sp>
    </p:spTree>
    <p:extLst>
      <p:ext uri="{BB962C8B-B14F-4D97-AF65-F5344CB8AC3E}">
        <p14:creationId xmlns:p14="http://schemas.microsoft.com/office/powerpoint/2010/main" val="17786427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91468C57-09BF-4B7F-8C98-D32A75BF921E}"/>
              </a:ext>
            </a:extLst>
          </p:cNvPr>
          <p:cNvSpPr txBox="1"/>
          <p:nvPr/>
        </p:nvSpPr>
        <p:spPr>
          <a:xfrm>
            <a:off x="1114524" y="1342185"/>
            <a:ext cx="2304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0070C0"/>
                </a:solidFill>
              </a:rPr>
              <a:t>        核心功能介绍</a:t>
            </a:r>
            <a:endParaRPr lang="en-US" altLang="zh-CN" dirty="0">
              <a:solidFill>
                <a:srgbClr val="0070C0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5552F8E-E065-4571-8FDE-62DFD40BC6C5}"/>
              </a:ext>
            </a:extLst>
          </p:cNvPr>
          <p:cNvSpPr txBox="1"/>
          <p:nvPr/>
        </p:nvSpPr>
        <p:spPr>
          <a:xfrm>
            <a:off x="1219296" y="425536"/>
            <a:ext cx="60069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0070C0"/>
                </a:solidFill>
              </a:rPr>
              <a:t>框架搭建部分</a:t>
            </a:r>
            <a:endParaRPr lang="zh-CN" altLang="en-US" sz="200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7D61F0A-A19C-1A4C-A634-2EA3EF3FE03D}"/>
              </a:ext>
            </a:extLst>
          </p:cNvPr>
          <p:cNvSpPr txBox="1"/>
          <p:nvPr/>
        </p:nvSpPr>
        <p:spPr>
          <a:xfrm>
            <a:off x="520816" y="2007162"/>
            <a:ext cx="3492400" cy="3508653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0070C0"/>
                </a:solidFill>
              </a:rPr>
              <a:t>main.js</a:t>
            </a:r>
            <a:r>
              <a:rPr lang="zh-CN" altLang="en-US" dirty="0">
                <a:solidFill>
                  <a:srgbClr val="0070C0"/>
                </a:solidFill>
              </a:rPr>
              <a:t> </a:t>
            </a:r>
            <a:r>
              <a:rPr lang="en-US" altLang="zh-CN" dirty="0">
                <a:solidFill>
                  <a:srgbClr val="0070C0"/>
                </a:solidFill>
              </a:rPr>
              <a:t>- </a:t>
            </a:r>
            <a:r>
              <a:rPr lang="zh-CN" altLang="en-US" dirty="0">
                <a:solidFill>
                  <a:srgbClr val="0070C0"/>
                </a:solidFill>
              </a:rPr>
              <a:t>系统调度中心</a:t>
            </a:r>
            <a:endParaRPr lang="en-US" altLang="zh-CN" dirty="0">
              <a:solidFill>
                <a:srgbClr val="0070C0"/>
              </a:solidFill>
            </a:endParaRPr>
          </a:p>
          <a:p>
            <a:endParaRPr lang="zh-CN" altLang="en-US" dirty="0"/>
          </a:p>
          <a:p>
            <a:pPr lvl="1"/>
            <a:r>
              <a:rPr lang="zh-CN" altLang="en-US" sz="1600" dirty="0"/>
              <a:t>负责模块间通信</a:t>
            </a:r>
          </a:p>
          <a:p>
            <a:pPr lvl="1"/>
            <a:r>
              <a:rPr lang="zh-CN" altLang="en-US" sz="1600" dirty="0"/>
              <a:t>处理用户交互事件</a:t>
            </a:r>
          </a:p>
          <a:p>
            <a:pPr lvl="1"/>
            <a:r>
              <a:rPr lang="zh-CN" altLang="en-US" sz="1600" dirty="0"/>
              <a:t>管理可视化模式切换</a:t>
            </a:r>
            <a:endParaRPr lang="en-US" altLang="zh-CN" sz="1600" dirty="0"/>
          </a:p>
          <a:p>
            <a:pPr lvl="1"/>
            <a:endParaRPr lang="en-US" altLang="zh-CN" dirty="0"/>
          </a:p>
          <a:p>
            <a:pPr lvl="1"/>
            <a:endParaRPr lang="zh-CN" altLang="en-US" dirty="0"/>
          </a:p>
          <a:p>
            <a:r>
              <a:rPr lang="en-US" altLang="zh-CN" b="1" dirty="0">
                <a:solidFill>
                  <a:srgbClr val="0070C0"/>
                </a:solidFill>
              </a:rPr>
              <a:t>scene.js</a:t>
            </a:r>
            <a:r>
              <a:rPr lang="zh-CN" altLang="en-US" dirty="0">
                <a:solidFill>
                  <a:srgbClr val="0070C0"/>
                </a:solidFill>
              </a:rPr>
              <a:t> </a:t>
            </a:r>
            <a:r>
              <a:rPr lang="en-US" altLang="zh-CN" dirty="0">
                <a:solidFill>
                  <a:srgbClr val="0070C0"/>
                </a:solidFill>
              </a:rPr>
              <a:t>- </a:t>
            </a:r>
            <a:r>
              <a:rPr lang="zh-CN" altLang="en-US" dirty="0">
                <a:solidFill>
                  <a:srgbClr val="0070C0"/>
                </a:solidFill>
              </a:rPr>
              <a:t>三维场景引擎</a:t>
            </a:r>
            <a:endParaRPr lang="en-US" altLang="zh-CN" dirty="0">
              <a:solidFill>
                <a:srgbClr val="0070C0"/>
              </a:solidFill>
            </a:endParaRPr>
          </a:p>
          <a:p>
            <a:endParaRPr lang="zh-CN" altLang="en-US" dirty="0"/>
          </a:p>
          <a:p>
            <a:pPr lvl="1"/>
            <a:r>
              <a:rPr lang="zh-CN" altLang="en-US" sz="1600" dirty="0"/>
              <a:t>初始化</a:t>
            </a:r>
            <a:r>
              <a:rPr lang="en-US" altLang="zh-CN" sz="1600" dirty="0"/>
              <a:t>WebGL</a:t>
            </a:r>
            <a:r>
              <a:rPr lang="zh-CN" altLang="en-US" sz="1600" dirty="0"/>
              <a:t>渲染环境</a:t>
            </a:r>
          </a:p>
          <a:p>
            <a:pPr lvl="1"/>
            <a:r>
              <a:rPr lang="zh-CN" altLang="en-US" sz="1600" dirty="0"/>
              <a:t>配置相机、灯光、控制器</a:t>
            </a:r>
          </a:p>
          <a:p>
            <a:pPr lvl="1"/>
            <a:r>
              <a:rPr lang="zh-CN" altLang="en-US" sz="1600" dirty="0"/>
              <a:t>管理三维对象生命周期</a:t>
            </a:r>
          </a:p>
          <a:p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8DCBE48-45ED-EB37-78CC-5E3ED90DE00E}"/>
              </a:ext>
            </a:extLst>
          </p:cNvPr>
          <p:cNvSpPr txBox="1"/>
          <p:nvPr/>
        </p:nvSpPr>
        <p:spPr>
          <a:xfrm>
            <a:off x="6038808" y="1343898"/>
            <a:ext cx="1187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0070C0"/>
                </a:solidFill>
              </a:rPr>
              <a:t>功能特点</a:t>
            </a:r>
            <a:endParaRPr lang="en-US" altLang="zh-CN" dirty="0">
              <a:solidFill>
                <a:srgbClr val="0070C0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56D6ED4-CC65-269C-4110-FB3426FA761C}"/>
              </a:ext>
            </a:extLst>
          </p:cNvPr>
          <p:cNvSpPr txBox="1"/>
          <p:nvPr/>
        </p:nvSpPr>
        <p:spPr>
          <a:xfrm>
            <a:off x="4502152" y="1822496"/>
            <a:ext cx="3911488" cy="4031873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0070C0"/>
                </a:solidFill>
              </a:rPr>
              <a:t>三维场景构建</a:t>
            </a:r>
            <a:endParaRPr lang="en-US" altLang="zh-CN" b="1" dirty="0">
              <a:solidFill>
                <a:srgbClr val="0070C0"/>
              </a:solidFill>
            </a:endParaRPr>
          </a:p>
          <a:p>
            <a:endParaRPr lang="en-US" altLang="zh-CN" b="1" dirty="0"/>
          </a:p>
          <a:p>
            <a:r>
              <a:rPr lang="zh-CN" altLang="en-US" sz="1600" b="1" dirty="0"/>
              <a:t>自适应渲染</a:t>
            </a:r>
            <a:r>
              <a:rPr lang="zh-CN" altLang="en-US" sz="1600" dirty="0"/>
              <a:t> </a:t>
            </a:r>
            <a:r>
              <a:rPr lang="en-US" altLang="zh-CN" sz="1600" dirty="0"/>
              <a:t>—— </a:t>
            </a:r>
            <a:r>
              <a:rPr lang="zh-CN" altLang="en-US" sz="1600" dirty="0"/>
              <a:t>根据屏幕尺寸自动调整</a:t>
            </a:r>
          </a:p>
          <a:p>
            <a:r>
              <a:rPr lang="zh-CN" altLang="en-US" sz="1600" b="1" dirty="0"/>
              <a:t>惯性阻尼</a:t>
            </a:r>
            <a:r>
              <a:rPr lang="zh-CN" altLang="en-US" sz="1600" dirty="0"/>
              <a:t> </a:t>
            </a:r>
            <a:r>
              <a:rPr lang="en-US" altLang="zh-CN" sz="1600" dirty="0"/>
              <a:t>—— </a:t>
            </a:r>
            <a:r>
              <a:rPr lang="zh-CN" altLang="en-US" sz="1600" dirty="0"/>
              <a:t>流畅的相机运动效果</a:t>
            </a:r>
          </a:p>
          <a:p>
            <a:r>
              <a:rPr lang="zh-CN" altLang="en-US" sz="1600" b="1" dirty="0"/>
              <a:t>抗锯齿</a:t>
            </a:r>
            <a:r>
              <a:rPr lang="zh-CN" altLang="en-US" sz="1600" dirty="0"/>
              <a:t> </a:t>
            </a:r>
            <a:r>
              <a:rPr lang="en-US" altLang="zh-CN" sz="1600" dirty="0"/>
              <a:t>—— </a:t>
            </a:r>
            <a:r>
              <a:rPr lang="zh-CN" altLang="en-US" sz="1600" dirty="0"/>
              <a:t>高质量图形渲染</a:t>
            </a:r>
          </a:p>
          <a:p>
            <a:r>
              <a:rPr lang="zh-CN" altLang="en-US" sz="1600" b="1" dirty="0"/>
              <a:t>辅助工具</a:t>
            </a:r>
            <a:r>
              <a:rPr lang="zh-CN" altLang="en-US" sz="1600" dirty="0"/>
              <a:t> </a:t>
            </a:r>
            <a:r>
              <a:rPr lang="en-US" altLang="zh-CN" sz="1600" dirty="0"/>
              <a:t>—— </a:t>
            </a:r>
            <a:r>
              <a:rPr lang="zh-CN" altLang="en-US" sz="1600" dirty="0"/>
              <a:t>坐标轴、网格线显示</a:t>
            </a:r>
          </a:p>
          <a:p>
            <a:endParaRPr lang="en-US" altLang="zh-CN" dirty="0"/>
          </a:p>
          <a:p>
            <a:r>
              <a:rPr lang="en-US" altLang="zh-CN" b="1" dirty="0">
                <a:solidFill>
                  <a:srgbClr val="0070C0"/>
                </a:solidFill>
              </a:rPr>
              <a:t>GUI</a:t>
            </a:r>
            <a:r>
              <a:rPr lang="zh-CN" altLang="en-US" b="1" dirty="0">
                <a:solidFill>
                  <a:srgbClr val="0070C0"/>
                </a:solidFill>
              </a:rPr>
              <a:t>控制系统</a:t>
            </a:r>
          </a:p>
          <a:p>
            <a:endParaRPr lang="en-US" altLang="zh-CN" dirty="0"/>
          </a:p>
          <a:p>
            <a:r>
              <a:rPr lang="zh-CN" altLang="en-US" sz="1600" b="1" dirty="0"/>
              <a:t>动态界面生成</a:t>
            </a:r>
            <a:r>
              <a:rPr lang="zh-CN" altLang="en-US" sz="1600" dirty="0"/>
              <a:t> </a:t>
            </a:r>
            <a:r>
              <a:rPr lang="en-US" altLang="zh-CN" sz="1600" dirty="0"/>
              <a:t>—— </a:t>
            </a:r>
            <a:r>
              <a:rPr lang="zh-CN" altLang="en-US" sz="1600" dirty="0"/>
              <a:t>根据模式自动创建控制项</a:t>
            </a:r>
          </a:p>
          <a:p>
            <a:r>
              <a:rPr lang="zh-CN" altLang="en-US" sz="1600" b="1" dirty="0"/>
              <a:t>实时参数绑定</a:t>
            </a:r>
            <a:r>
              <a:rPr lang="zh-CN" altLang="en-US" sz="1600" dirty="0"/>
              <a:t> </a:t>
            </a:r>
            <a:r>
              <a:rPr lang="en-US" altLang="zh-CN" sz="1600" dirty="0"/>
              <a:t>—— </a:t>
            </a:r>
            <a:r>
              <a:rPr lang="zh-CN" altLang="en-US" sz="1600" dirty="0"/>
              <a:t>界面调节即时生效</a:t>
            </a:r>
          </a:p>
          <a:p>
            <a:r>
              <a:rPr lang="zh-CN" altLang="en-US" sz="1600" b="1" dirty="0"/>
              <a:t>折叠面板</a:t>
            </a:r>
            <a:r>
              <a:rPr lang="zh-CN" altLang="en-US" sz="1600" dirty="0"/>
              <a:t> </a:t>
            </a:r>
            <a:r>
              <a:rPr lang="en-US" altLang="zh-CN" sz="1600" dirty="0"/>
              <a:t>—— </a:t>
            </a:r>
            <a:r>
              <a:rPr lang="zh-CN" altLang="en-US" sz="1600" dirty="0"/>
              <a:t>复杂参数分层管理</a:t>
            </a:r>
          </a:p>
          <a:p>
            <a:r>
              <a:rPr lang="zh-CN" altLang="en-US" sz="1600" b="1" dirty="0"/>
              <a:t>颜色选择器</a:t>
            </a:r>
            <a:r>
              <a:rPr lang="zh-CN" altLang="en-US" sz="1600" dirty="0"/>
              <a:t> </a:t>
            </a:r>
            <a:r>
              <a:rPr lang="en-US" altLang="zh-CN" sz="1600" dirty="0"/>
              <a:t>—— </a:t>
            </a:r>
            <a:r>
              <a:rPr lang="zh-CN" altLang="en-US" sz="1600" dirty="0"/>
              <a:t>可视化颜色配置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69222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FD60B7-FD27-9136-6E30-5C02B75F63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29EBE412-D16A-0046-EE1B-17EE277A2DC3}"/>
              </a:ext>
            </a:extLst>
          </p:cNvPr>
          <p:cNvSpPr txBox="1"/>
          <p:nvPr/>
        </p:nvSpPr>
        <p:spPr>
          <a:xfrm>
            <a:off x="730360" y="887201"/>
            <a:ext cx="7997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0070C0"/>
                </a:solidFill>
              </a:rPr>
              <a:t>        结果展示</a:t>
            </a:r>
            <a:endParaRPr lang="en-US" altLang="zh-CN" dirty="0">
              <a:solidFill>
                <a:srgbClr val="0070C0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A11B244-441B-C428-0A14-E5A6D5FA103D}"/>
              </a:ext>
            </a:extLst>
          </p:cNvPr>
          <p:cNvSpPr txBox="1"/>
          <p:nvPr/>
        </p:nvSpPr>
        <p:spPr>
          <a:xfrm>
            <a:off x="1219296" y="425536"/>
            <a:ext cx="60069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0070C0"/>
                </a:solidFill>
              </a:rPr>
              <a:t>框架搭建部分</a:t>
            </a:r>
            <a:endParaRPr lang="zh-CN" altLang="en-US" sz="20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E4F8787-24AD-48C6-9FAA-5A215D49C3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968" y="1543104"/>
            <a:ext cx="8477017" cy="4529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8252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FD60B7-FD27-9136-6E30-5C02B75F63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29EBE412-D16A-0046-EE1B-17EE277A2DC3}"/>
              </a:ext>
            </a:extLst>
          </p:cNvPr>
          <p:cNvSpPr txBox="1"/>
          <p:nvPr/>
        </p:nvSpPr>
        <p:spPr>
          <a:xfrm>
            <a:off x="730360" y="887201"/>
            <a:ext cx="7997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0070C0"/>
                </a:solidFill>
              </a:rPr>
              <a:t>        结果展示</a:t>
            </a:r>
            <a:endParaRPr lang="en-US" altLang="zh-CN" dirty="0">
              <a:solidFill>
                <a:srgbClr val="0070C0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A11B244-441B-C428-0A14-E5A6D5FA103D}"/>
              </a:ext>
            </a:extLst>
          </p:cNvPr>
          <p:cNvSpPr txBox="1"/>
          <p:nvPr/>
        </p:nvSpPr>
        <p:spPr>
          <a:xfrm>
            <a:off x="1219296" y="425536"/>
            <a:ext cx="60069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0070C0"/>
                </a:solidFill>
              </a:rPr>
              <a:t>框架搭建部分</a:t>
            </a:r>
            <a:endParaRPr lang="zh-CN" altLang="en-US" sz="20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09099A6-C2C7-4E8B-90C7-70BAA78983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876" y="1543104"/>
            <a:ext cx="8134248" cy="4346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7673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2E16C9-EE85-096D-2A0D-E903CD82DA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E74B1647-4D9B-BA15-77F8-D1AF75716D9B}"/>
              </a:ext>
            </a:extLst>
          </p:cNvPr>
          <p:cNvSpPr txBox="1"/>
          <p:nvPr/>
        </p:nvSpPr>
        <p:spPr>
          <a:xfrm>
            <a:off x="730360" y="887201"/>
            <a:ext cx="7997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0070C0"/>
                </a:solidFill>
              </a:rPr>
              <a:t>        结果展示</a:t>
            </a:r>
            <a:endParaRPr lang="en-US" altLang="zh-CN" dirty="0">
              <a:solidFill>
                <a:srgbClr val="0070C0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1E915CF-4A15-D375-4022-779562AAECDF}"/>
              </a:ext>
            </a:extLst>
          </p:cNvPr>
          <p:cNvSpPr txBox="1"/>
          <p:nvPr/>
        </p:nvSpPr>
        <p:spPr>
          <a:xfrm>
            <a:off x="1219296" y="425536"/>
            <a:ext cx="60069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0070C0"/>
                </a:solidFill>
              </a:rPr>
              <a:t>框架搭建部分</a:t>
            </a:r>
            <a:endParaRPr lang="zh-CN" altLang="en-US" sz="20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20FA4C9-8D1F-3354-7A75-74E2CDE693E6}"/>
              </a:ext>
            </a:extLst>
          </p:cNvPr>
          <p:cNvSpPr txBox="1"/>
          <p:nvPr/>
        </p:nvSpPr>
        <p:spPr>
          <a:xfrm>
            <a:off x="3594128" y="1441199"/>
            <a:ext cx="1885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/>
              <a:t>操作系统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04C8EFD-A939-990D-F5B5-74549538AF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3210" y="1043408"/>
            <a:ext cx="2730582" cy="563646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7479557-6712-A9BD-EE28-9124FA9CAD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075" y="1974072"/>
            <a:ext cx="3323578" cy="4356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855228"/>
      </p:ext>
    </p:extLst>
  </p:cSld>
  <p:clrMapOvr>
    <a:masterClrMapping/>
  </p:clrMapOvr>
</p:sld>
</file>

<file path=ppt/theme/theme1.xml><?xml version="1.0" encoding="utf-8"?>
<a:theme xmlns:a="http://schemas.openxmlformats.org/drawingml/2006/main" name="VAG">
  <a:themeElements>
    <a:clrScheme name="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VAG">
      <a:majorFont>
        <a:latin typeface="黑体"/>
        <a:ea typeface="黑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lnDef>
  </a:objectDefaults>
  <a:extraClrSchemeLst/>
</a:theme>
</file>

<file path=ppt/theme/theme2.xml><?xml version="1.0" encoding="utf-8"?>
<a:theme xmlns:a="http://schemas.openxmlformats.org/drawingml/2006/main" name="主题1">
  <a:themeElements>
    <a:clrScheme name="2_Blends 2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FFCF01"/>
      </a:accent2>
      <a:accent3>
        <a:srgbClr val="FFFFFF"/>
      </a:accent3>
      <a:accent4>
        <a:srgbClr val="000000"/>
      </a:accent4>
      <a:accent5>
        <a:srgbClr val="AAEFD1"/>
      </a:accent5>
      <a:accent6>
        <a:srgbClr val="E7BB01"/>
      </a:accent6>
      <a:hlink>
        <a:srgbClr val="FF0000"/>
      </a:hlink>
      <a:folHlink>
        <a:srgbClr val="3333CC"/>
      </a:folHlink>
    </a:clrScheme>
    <a:fontScheme name="2_Blends">
      <a:majorFont>
        <a:latin typeface="Tahoma"/>
        <a:ea typeface="宋体"/>
        <a:cs typeface=""/>
      </a:majorFont>
      <a:minorFont>
        <a:latin typeface="Tahoma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marL="342900" marR="0" indent="-34290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>
            <a:schemeClr val="folHlink"/>
          </a:buClr>
          <a:buSzPct val="60000"/>
          <a:buFont typeface="Wingdings" pitchFamily="2" charset="2"/>
          <a:buChar char="n"/>
          <a:tabLst/>
          <a:defRPr kumimoji="1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342900" marR="0" indent="-34290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>
            <a:schemeClr val="folHlink"/>
          </a:buClr>
          <a:buSzPct val="60000"/>
          <a:buFont typeface="Wingdings" pitchFamily="2" charset="2"/>
          <a:buChar char="n"/>
          <a:tabLst/>
          <a:defRPr kumimoji="1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  <a:ea typeface="宋体" pitchFamily="2" charset="-122"/>
          </a:defRPr>
        </a:defPPr>
      </a:lstStyle>
    </a:lnDef>
  </a:objectDefaults>
  <a:extraClrSchemeLst>
    <a:extraClrScheme>
      <a:clrScheme name="2_Blends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Blends 2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Blends 3">
        <a:dk1>
          <a:srgbClr val="000000"/>
        </a:dk1>
        <a:lt1>
          <a:srgbClr val="FFFFFF"/>
        </a:lt1>
        <a:dk2>
          <a:srgbClr val="000000"/>
        </a:dk2>
        <a:lt2>
          <a:srgbClr val="5F5F5F"/>
        </a:lt2>
        <a:accent1>
          <a:srgbClr val="EAEAEA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737373"/>
        </a:accent6>
        <a:hlink>
          <a:srgbClr val="4D4D4D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Blends 4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Blends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Blends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Blends 7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35276</TotalTime>
  <Pages>0</Pages>
  <Words>1700</Words>
  <Characters>0</Characters>
  <Application>Microsoft Office PowerPoint</Application>
  <DocSecurity>0</DocSecurity>
  <PresentationFormat>全屏显示(4:3)</PresentationFormat>
  <Lines>0</Lines>
  <Paragraphs>336</Paragraphs>
  <Slides>31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31</vt:i4>
      </vt:variant>
    </vt:vector>
  </HeadingPairs>
  <TitlesOfParts>
    <vt:vector size="42" baseType="lpstr">
      <vt:lpstr>黑体</vt:lpstr>
      <vt:lpstr>华文楷体</vt:lpstr>
      <vt:lpstr>华文新魏</vt:lpstr>
      <vt:lpstr>宋体</vt:lpstr>
      <vt:lpstr>Arial</vt:lpstr>
      <vt:lpstr>Calibri</vt:lpstr>
      <vt:lpstr>Tahoma</vt:lpstr>
      <vt:lpstr>Times New Roman</vt:lpstr>
      <vt:lpstr>Wingdings</vt:lpstr>
      <vt:lpstr>VAG</vt:lpstr>
      <vt:lpstr>主题1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Summer</dc:creator>
  <cp:lastModifiedBy>3402014496@qq.com</cp:lastModifiedBy>
  <cp:revision>1546</cp:revision>
  <dcterms:created xsi:type="dcterms:W3CDTF">2012-11-14T05:24:00Z</dcterms:created>
  <dcterms:modified xsi:type="dcterms:W3CDTF">2026-01-11T10:25:44Z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2052-9.1.0.4047</vt:lpwstr>
  </property>
</Properties>
</file>